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58" r:id="rId6"/>
    <p:sldId id="259" r:id="rId7"/>
    <p:sldId id="262" r:id="rId8"/>
    <p:sldId id="287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8" r:id="rId32"/>
    <p:sldId id="286" r:id="rId33"/>
    <p:sldId id="285" r:id="rId34"/>
    <p:sldId id="289" r:id="rId35"/>
  </p:sldIdLst>
  <p:sldSz cx="9144000" cy="5715000" type="screen16x1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203" autoAdjust="0"/>
    <p:restoredTop sz="94660"/>
  </p:normalViewPr>
  <p:slideViewPr>
    <p:cSldViewPr>
      <p:cViewPr varScale="1">
        <p:scale>
          <a:sx n="106" d="100"/>
          <a:sy n="106" d="100"/>
        </p:scale>
        <p:origin x="-78" y="-420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5" d="100"/>
        <a:sy n="8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 bwMode="white">
          <a:xfrm>
            <a:off x="0" y="4975860"/>
            <a:ext cx="9144000" cy="7391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hthoek 9"/>
          <p:cNvSpPr/>
          <p:nvPr/>
        </p:nvSpPr>
        <p:spPr>
          <a:xfrm>
            <a:off x="-9144" y="5044440"/>
            <a:ext cx="2249424" cy="59436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hthoek 10"/>
          <p:cNvSpPr/>
          <p:nvPr/>
        </p:nvSpPr>
        <p:spPr>
          <a:xfrm>
            <a:off x="2359152" y="5036820"/>
            <a:ext cx="6784848" cy="59436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2362200" y="3365500"/>
            <a:ext cx="6477000" cy="15240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9" name="Ondertitel 8"/>
          <p:cNvSpPr>
            <a:spLocks noGrp="1"/>
          </p:cNvSpPr>
          <p:nvPr>
            <p:ph type="subTitle" idx="1"/>
          </p:nvPr>
        </p:nvSpPr>
        <p:spPr>
          <a:xfrm>
            <a:off x="2362200" y="5041698"/>
            <a:ext cx="6705600" cy="5715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nl-NL" smtClean="0"/>
              <a:t>Klik om het opmaakprofiel van de modelondertitel te bewerken</a:t>
            </a:r>
            <a:endParaRPr kumimoji="0" lang="en-US"/>
          </a:p>
        </p:txBody>
      </p:sp>
      <p:sp>
        <p:nvSpPr>
          <p:cNvPr id="28" name="Tijdelijke aanduiding voor datum 27"/>
          <p:cNvSpPr>
            <a:spLocks noGrp="1"/>
          </p:cNvSpPr>
          <p:nvPr>
            <p:ph type="dt" sz="half" idx="10"/>
          </p:nvPr>
        </p:nvSpPr>
        <p:spPr>
          <a:xfrm>
            <a:off x="76200" y="5057249"/>
            <a:ext cx="2057400" cy="5715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C79C9478-2FBF-43C1-9248-C6A1E601ADAE}" type="datetimeFigureOut">
              <a:rPr lang="nl-NL" smtClean="0"/>
              <a:pPr/>
              <a:t>2-10-2008</a:t>
            </a:fld>
            <a:endParaRPr lang="nl-NL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>
          <a:xfrm>
            <a:off x="2085393" y="197115"/>
            <a:ext cx="5867400" cy="304271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29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8001000" y="190500"/>
            <a:ext cx="838200" cy="3175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96D96BD-0822-4705-8522-8C2F5715DFA8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2648" y="190500"/>
            <a:ext cx="8153400" cy="825500"/>
          </a:xfrm>
        </p:spPr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9478-2FBF-43C1-9248-C6A1E601ADAE}" type="datetimeFigureOut">
              <a:rPr lang="nl-NL" smtClean="0"/>
              <a:pPr/>
              <a:t>2-10-2008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96D96BD-0822-4705-8522-8C2F5715DFA8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8" name="Tijdelijke aanduiding voor inhoud 7"/>
          <p:cNvSpPr>
            <a:spLocks noGrp="1"/>
          </p:cNvSpPr>
          <p:nvPr>
            <p:ph sz="quarter" idx="1"/>
          </p:nvPr>
        </p:nvSpPr>
        <p:spPr>
          <a:xfrm>
            <a:off x="612648" y="1333500"/>
            <a:ext cx="8153400" cy="37465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371601" y="2286000"/>
            <a:ext cx="7123113" cy="1394354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7" name="Rechthoek 6"/>
          <p:cNvSpPr/>
          <p:nvPr/>
        </p:nvSpPr>
        <p:spPr bwMode="white">
          <a:xfrm>
            <a:off x="0" y="1270000"/>
            <a:ext cx="9144000" cy="9525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hthoek 7"/>
          <p:cNvSpPr/>
          <p:nvPr/>
        </p:nvSpPr>
        <p:spPr>
          <a:xfrm>
            <a:off x="0" y="1333500"/>
            <a:ext cx="1295400" cy="8255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hoek 8"/>
          <p:cNvSpPr/>
          <p:nvPr/>
        </p:nvSpPr>
        <p:spPr>
          <a:xfrm>
            <a:off x="1371600" y="1333500"/>
            <a:ext cx="7772400" cy="8255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1333500"/>
            <a:ext cx="7620000" cy="8255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9478-2FBF-43C1-9248-C6A1E601ADAE}" type="datetimeFigureOut">
              <a:rPr lang="nl-NL" smtClean="0"/>
              <a:pPr/>
              <a:t>2-10-2008</a:t>
            </a:fld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1"/>
          </p:nvPr>
        </p:nvSpPr>
        <p:spPr>
          <a:xfrm>
            <a:off x="0" y="1460500"/>
            <a:ext cx="1295400" cy="584730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896D96BD-0822-4705-8522-8C2F5715DFA8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"/>
          </p:nvPr>
        </p:nvSpPr>
        <p:spPr>
          <a:xfrm>
            <a:off x="609600" y="1324639"/>
            <a:ext cx="3886200" cy="38100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11" name="Tijdelijke aanduiding voor inhoud 10"/>
          <p:cNvSpPr>
            <a:spLocks noGrp="1"/>
          </p:cNvSpPr>
          <p:nvPr>
            <p:ph sz="quarter" idx="2"/>
          </p:nvPr>
        </p:nvSpPr>
        <p:spPr>
          <a:xfrm>
            <a:off x="4844901" y="1324639"/>
            <a:ext cx="3886200" cy="38100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79C9478-2FBF-43C1-9248-C6A1E601ADAE}" type="datetimeFigureOut">
              <a:rPr lang="nl-NL" smtClean="0"/>
              <a:pPr/>
              <a:t>2-10-2008</a:t>
            </a:fld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96D96BD-0822-4705-8522-8C2F5715DFA8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nl-NL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3400" y="227542"/>
            <a:ext cx="8153400" cy="724958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11" name="Tijdelijke aanduiding voor inhoud 10"/>
          <p:cNvSpPr>
            <a:spLocks noGrp="1"/>
          </p:cNvSpPr>
          <p:nvPr>
            <p:ph sz="quarter" idx="2"/>
          </p:nvPr>
        </p:nvSpPr>
        <p:spPr>
          <a:xfrm>
            <a:off x="609600" y="2032000"/>
            <a:ext cx="3886200" cy="29845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13" name="Tijdelijke aanduiding voor inhoud 12"/>
          <p:cNvSpPr>
            <a:spLocks noGrp="1"/>
          </p:cNvSpPr>
          <p:nvPr>
            <p:ph sz="quarter" idx="4"/>
          </p:nvPr>
        </p:nvSpPr>
        <p:spPr>
          <a:xfrm>
            <a:off x="4800600" y="2032000"/>
            <a:ext cx="3886200" cy="29845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79C9478-2FBF-43C1-9248-C6A1E601ADAE}" type="datetimeFigureOut">
              <a:rPr lang="nl-NL" smtClean="0"/>
              <a:pPr/>
              <a:t>2-10-2008</a:t>
            </a:fld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96D96BD-0822-4705-8522-8C2F5715DFA8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nl-NL"/>
          </a:p>
        </p:txBody>
      </p:sp>
      <p:sp>
        <p:nvSpPr>
          <p:cNvPr id="16" name="Tijdelijke aanduiding voor tekst 15"/>
          <p:cNvSpPr>
            <a:spLocks noGrp="1"/>
          </p:cNvSpPr>
          <p:nvPr>
            <p:ph type="body" sz="quarter" idx="1"/>
          </p:nvPr>
        </p:nvSpPr>
        <p:spPr>
          <a:xfrm>
            <a:off x="609600" y="1460500"/>
            <a:ext cx="3886200" cy="53340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15" name="Tijdelijke aanduiding voor tekst 14"/>
          <p:cNvSpPr>
            <a:spLocks noGrp="1"/>
          </p:cNvSpPr>
          <p:nvPr>
            <p:ph type="body" sz="quarter" idx="3"/>
          </p:nvPr>
        </p:nvSpPr>
        <p:spPr>
          <a:xfrm>
            <a:off x="4800600" y="1460500"/>
            <a:ext cx="3886200" cy="53340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9478-2FBF-43C1-9248-C6A1E601ADAE}" type="datetimeFigureOut">
              <a:rPr lang="nl-NL" smtClean="0"/>
              <a:pPr/>
              <a:t>2-10-2008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96D96BD-0822-4705-8522-8C2F5715DFA8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9478-2FBF-43C1-9248-C6A1E601ADAE}" type="datetimeFigureOut">
              <a:rPr lang="nl-NL" smtClean="0"/>
              <a:pPr/>
              <a:t>2-10-2008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0" y="5207000"/>
            <a:ext cx="533400" cy="3175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96D96BD-0822-4705-8522-8C2F5715DFA8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27542"/>
            <a:ext cx="8077200" cy="724958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9478-2FBF-43C1-9248-C6A1E601ADAE}" type="datetimeFigureOut">
              <a:rPr lang="nl-NL" smtClean="0"/>
              <a:pPr/>
              <a:t>2-10-2008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96D96BD-0822-4705-8522-8C2F5715DFA8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609600" y="1460500"/>
            <a:ext cx="1600200" cy="36195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"/>
          </p:nvPr>
        </p:nvSpPr>
        <p:spPr>
          <a:xfrm>
            <a:off x="2362200" y="1460500"/>
            <a:ext cx="6400800" cy="36830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600200" y="4572000"/>
            <a:ext cx="7315200" cy="5715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8" name="Rechthoek 7"/>
          <p:cNvSpPr/>
          <p:nvPr/>
        </p:nvSpPr>
        <p:spPr bwMode="white">
          <a:xfrm>
            <a:off x="-9144" y="3810000"/>
            <a:ext cx="9144000" cy="7391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hoek 8"/>
          <p:cNvSpPr/>
          <p:nvPr/>
        </p:nvSpPr>
        <p:spPr>
          <a:xfrm>
            <a:off x="-9144" y="3886200"/>
            <a:ext cx="1463040" cy="59436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hthoek 9"/>
          <p:cNvSpPr/>
          <p:nvPr/>
        </p:nvSpPr>
        <p:spPr>
          <a:xfrm>
            <a:off x="1545336" y="3878580"/>
            <a:ext cx="7598664" cy="59436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0200" y="3873500"/>
            <a:ext cx="7315200" cy="5715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11" name="Rechthoek 10"/>
          <p:cNvSpPr/>
          <p:nvPr/>
        </p:nvSpPr>
        <p:spPr bwMode="white">
          <a:xfrm>
            <a:off x="1447800" y="0"/>
            <a:ext cx="100584" cy="572262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>
          <a:xfrm>
            <a:off x="6248400" y="5207000"/>
            <a:ext cx="2667000" cy="304271"/>
          </a:xfrm>
        </p:spPr>
        <p:txBody>
          <a:bodyPr rtlCol="0"/>
          <a:lstStyle/>
          <a:p>
            <a:fld id="{C79C9478-2FBF-43C1-9248-C6A1E601ADAE}" type="datetimeFigureOut">
              <a:rPr lang="nl-NL" smtClean="0"/>
              <a:pPr/>
              <a:t>2-10-2008</a:t>
            </a:fld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1"/>
          </p:nvPr>
        </p:nvSpPr>
        <p:spPr>
          <a:xfrm>
            <a:off x="0" y="3889374"/>
            <a:ext cx="1447800" cy="552982"/>
          </a:xfrm>
        </p:spPr>
        <p:txBody>
          <a:bodyPr rtlCol="0"/>
          <a:lstStyle>
            <a:lvl1pPr>
              <a:defRPr sz="2800"/>
            </a:lvl1pPr>
          </a:lstStyle>
          <a:p>
            <a:fld id="{896D96BD-0822-4705-8522-8C2F5715DFA8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>
          <a:xfrm>
            <a:off x="1600200" y="5206839"/>
            <a:ext cx="4572000" cy="304271"/>
          </a:xfrm>
        </p:spPr>
        <p:txBody>
          <a:bodyPr rtlCol="0"/>
          <a:lstStyle/>
          <a:p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3807460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nl-NL" smtClean="0"/>
              <a:t>Klik op het pictogram als u een afbeelding wilt toevoegen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9478-2FBF-43C1-9248-C6A1E601ADAE}" type="datetimeFigureOut">
              <a:rPr lang="nl-NL" smtClean="0"/>
              <a:pPr/>
              <a:t>2-10-2008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D96BD-0822-4705-8522-8C2F5715DFA8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508000"/>
            <a:ext cx="2057400" cy="4597136"/>
          </a:xfrm>
        </p:spPr>
        <p:txBody>
          <a:bodyPr vert="eaVert"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508000"/>
            <a:ext cx="5562600" cy="4597137"/>
          </a:xfrm>
        </p:spPr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553200" y="5207002"/>
            <a:ext cx="2209800" cy="304271"/>
          </a:xfrm>
        </p:spPr>
        <p:txBody>
          <a:bodyPr/>
          <a:lstStyle/>
          <a:p>
            <a:fld id="{C79C9478-2FBF-43C1-9248-C6A1E601ADAE}" type="datetimeFigureOut">
              <a:rPr lang="nl-NL" smtClean="0"/>
              <a:pPr/>
              <a:t>2-10-2008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2" y="5206840"/>
            <a:ext cx="5573483" cy="304271"/>
          </a:xfrm>
        </p:spPr>
        <p:txBody>
          <a:bodyPr/>
          <a:lstStyle/>
          <a:p>
            <a:endParaRPr lang="nl-NL"/>
          </a:p>
        </p:txBody>
      </p:sp>
      <p:sp>
        <p:nvSpPr>
          <p:cNvPr id="7" name="Rechthoek 6"/>
          <p:cNvSpPr/>
          <p:nvPr/>
        </p:nvSpPr>
        <p:spPr bwMode="white">
          <a:xfrm>
            <a:off x="6096318" y="0"/>
            <a:ext cx="320040" cy="5715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hthoek 7"/>
          <p:cNvSpPr/>
          <p:nvPr/>
        </p:nvSpPr>
        <p:spPr>
          <a:xfrm>
            <a:off x="6142038" y="508000"/>
            <a:ext cx="228600" cy="52070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hoek 8"/>
          <p:cNvSpPr/>
          <p:nvPr/>
        </p:nvSpPr>
        <p:spPr>
          <a:xfrm>
            <a:off x="6142038" y="0"/>
            <a:ext cx="228600" cy="4445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 rot="5400000">
            <a:off x="6034088" y="100012"/>
            <a:ext cx="444500" cy="244476"/>
          </a:xfrm>
        </p:spPr>
        <p:txBody>
          <a:bodyPr/>
          <a:lstStyle/>
          <a:p>
            <a:fld id="{896D96BD-0822-4705-8522-8C2F5715DFA8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itel 21"/>
          <p:cNvSpPr>
            <a:spLocks noGrp="1"/>
          </p:cNvSpPr>
          <p:nvPr>
            <p:ph type="title"/>
          </p:nvPr>
        </p:nvSpPr>
        <p:spPr>
          <a:xfrm>
            <a:off x="609600" y="190500"/>
            <a:ext cx="8153400" cy="8255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idx="1"/>
          </p:nvPr>
        </p:nvSpPr>
        <p:spPr>
          <a:xfrm>
            <a:off x="612648" y="1333500"/>
            <a:ext cx="8153400" cy="37719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nl-NL" smtClean="0"/>
              <a:t>Klik om de modelstijlen te bewerken</a:t>
            </a:r>
          </a:p>
          <a:p>
            <a:pPr lvl="1" eaLnBrk="1" latinLnBrk="0" hangingPunct="1"/>
            <a:r>
              <a:rPr kumimoji="0" lang="nl-NL" smtClean="0"/>
              <a:t>Tweede niveau</a:t>
            </a:r>
          </a:p>
          <a:p>
            <a:pPr lvl="2" eaLnBrk="1" latinLnBrk="0" hangingPunct="1"/>
            <a:r>
              <a:rPr kumimoji="0" lang="nl-NL" smtClean="0"/>
              <a:t>Derde niveau</a:t>
            </a:r>
          </a:p>
          <a:p>
            <a:pPr lvl="3" eaLnBrk="1" latinLnBrk="0" hangingPunct="1"/>
            <a:r>
              <a:rPr kumimoji="0" lang="nl-NL" smtClean="0"/>
              <a:t>Vierde niveau</a:t>
            </a:r>
          </a:p>
          <a:p>
            <a:pPr lvl="4" eaLnBrk="1" latinLnBrk="0" hangingPunct="1"/>
            <a:r>
              <a:rPr kumimoji="0" lang="nl-NL" smtClean="0"/>
              <a:t>Vijfde niveau</a:t>
            </a:r>
            <a:endParaRPr kumimoji="0" lang="en-US"/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"/>
          </p:nvPr>
        </p:nvSpPr>
        <p:spPr>
          <a:xfrm>
            <a:off x="6096000" y="5207000"/>
            <a:ext cx="2667000" cy="304271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79C9478-2FBF-43C1-9248-C6A1E601ADAE}" type="datetimeFigureOut">
              <a:rPr lang="nl-NL" smtClean="0"/>
              <a:pPr/>
              <a:t>2-10-2008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3"/>
          </p:nvPr>
        </p:nvSpPr>
        <p:spPr>
          <a:xfrm>
            <a:off x="609601" y="5206839"/>
            <a:ext cx="5421083" cy="304271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Rechthoek 6"/>
          <p:cNvSpPr/>
          <p:nvPr/>
        </p:nvSpPr>
        <p:spPr bwMode="white">
          <a:xfrm>
            <a:off x="0" y="1028700"/>
            <a:ext cx="9144000" cy="2667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hthoek 7"/>
          <p:cNvSpPr/>
          <p:nvPr/>
        </p:nvSpPr>
        <p:spPr>
          <a:xfrm>
            <a:off x="0" y="1066800"/>
            <a:ext cx="533400" cy="1905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hoek 8"/>
          <p:cNvSpPr/>
          <p:nvPr/>
        </p:nvSpPr>
        <p:spPr>
          <a:xfrm>
            <a:off x="590550" y="1066800"/>
            <a:ext cx="8553450" cy="1905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Tijdelijke aanduiding voor dianummer 22"/>
          <p:cNvSpPr>
            <a:spLocks noGrp="1"/>
          </p:cNvSpPr>
          <p:nvPr>
            <p:ph type="sldNum" sz="quarter" idx="4"/>
          </p:nvPr>
        </p:nvSpPr>
        <p:spPr>
          <a:xfrm>
            <a:off x="0" y="1060185"/>
            <a:ext cx="533400" cy="203730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96D96BD-0822-4705-8522-8C2F5715DFA8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jpeg"/><Relationship Id="rId7" Type="http://schemas.openxmlformats.org/officeDocument/2006/relationships/hyperlink" Target="http://www.computerboek.nl/boekeninfo.asp?CODE=nnhbqnroqrihr&amp;affiliate=31" TargetMode="External"/><Relationship Id="rId2" Type="http://schemas.openxmlformats.org/officeDocument/2006/relationships/hyperlink" Target="http://www.kassenaar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hyperlink" Target="http://www.kassenaar.com/1boek.asp?isbn=9789059403017" TargetMode="External"/><Relationship Id="rId4" Type="http://schemas.openxmlformats.org/officeDocument/2006/relationships/image" Target="../media/image6.jpeg"/><Relationship Id="rId9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://www.cdc.nl/homepage.html" TargetMode="External"/><Relationship Id="rId7" Type="http://schemas.openxmlformats.org/officeDocument/2006/relationships/hyperlink" Target="http://www.gelderland.nl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developer.yahoo.com/search/web/webSearch.html" TargetMode="External"/><Relationship Id="rId2" Type="http://schemas.openxmlformats.org/officeDocument/2006/relationships/hyperlink" Target="http://code.google.com/apis/ajaxsearch/web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analytics/settings/" TargetMode="External"/><Relationship Id="rId2" Type="http://schemas.openxmlformats.org/officeDocument/2006/relationships/hyperlink" Target="http://en.wikipedia.org/wiki/Web_log_analysis_software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www.google.com/analytics/settings/" TargetMode="Externa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ansteenenpronk.nl/pagina.php" TargetMode="External"/><Relationship Id="rId7" Type="http://schemas.openxmlformats.org/officeDocument/2006/relationships/image" Target="../media/image38.png"/><Relationship Id="rId2" Type="http://schemas.openxmlformats.org/officeDocument/2006/relationships/hyperlink" Target="http://www.rabobank.nl/particulieren/lokalebanken/zuidwest-drenth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hyperlink" Target="http://www.robertbos.nl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shingmagazine.com/2008/01/31/10-principles-of-effective-web-design/" TargetMode="External"/><Relationship Id="rId2" Type="http://schemas.openxmlformats.org/officeDocument/2006/relationships/hyperlink" Target="http://www.webdesignfromscratch.com/navigation.cf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ebtrends.com/" TargetMode="External"/><Relationship Id="rId5" Type="http://schemas.openxmlformats.org/officeDocument/2006/relationships/hyperlink" Target="http://www.google.com/analytics/nl-NL/" TargetMode="External"/><Relationship Id="rId4" Type="http://schemas.openxmlformats.org/officeDocument/2006/relationships/hyperlink" Target="http://www.bigbooster.com/content/website/efficiency.html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petonline.nl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://www.kassenaar.com/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Hoe </a:t>
            </a:r>
            <a:r>
              <a:rPr lang="en-US" dirty="0" err="1" smtClean="0"/>
              <a:t>efficiënt</a:t>
            </a:r>
            <a:r>
              <a:rPr lang="en-US" dirty="0" smtClean="0"/>
              <a:t> is </a:t>
            </a:r>
            <a:r>
              <a:rPr lang="en-US" dirty="0" err="1" smtClean="0"/>
              <a:t>uw</a:t>
            </a:r>
            <a:r>
              <a:rPr lang="en-US" dirty="0" smtClean="0"/>
              <a:t> website?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Peter </a:t>
            </a:r>
            <a:r>
              <a:rPr lang="en-US" dirty="0" err="1" smtClean="0"/>
              <a:t>Kassenaar</a:t>
            </a:r>
            <a:endParaRPr lang="en-US" dirty="0" smtClean="0"/>
          </a:p>
          <a:p>
            <a:r>
              <a:rPr lang="en-US" dirty="0" smtClean="0"/>
              <a:t>1 </a:t>
            </a:r>
            <a:r>
              <a:rPr lang="en-US" dirty="0" err="1" smtClean="0"/>
              <a:t>oktober</a:t>
            </a:r>
            <a:r>
              <a:rPr lang="en-US" dirty="0" smtClean="0"/>
              <a:t> 2008</a:t>
            </a:r>
            <a:endParaRPr lang="nl-NL" dirty="0"/>
          </a:p>
        </p:txBody>
      </p:sp>
      <p:pic>
        <p:nvPicPr>
          <p:cNvPr id="8" name="Afbeelding 7" descr="PPTE1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8214" y="5072078"/>
            <a:ext cx="757133" cy="526512"/>
          </a:xfrm>
          <a:prstGeom prst="rect">
            <a:avLst/>
          </a:prstGeom>
        </p:spPr>
      </p:pic>
      <p:pic>
        <p:nvPicPr>
          <p:cNvPr id="45057" name="Picture 1" descr="\\ws2003\Freecom_X\users\peter\data\Mijn afbeeldingen\log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96" y="5072078"/>
            <a:ext cx="752497" cy="51366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Introductie</a:t>
            </a:r>
            <a:r>
              <a:rPr lang="en-US" dirty="0" smtClean="0"/>
              <a:t> - </a:t>
            </a:r>
            <a:r>
              <a:rPr lang="en-US" dirty="0" err="1" smtClean="0"/>
              <a:t>Efficiëncy</a:t>
            </a:r>
            <a:r>
              <a:rPr lang="en-US" dirty="0" smtClean="0"/>
              <a:t> </a:t>
            </a:r>
            <a:r>
              <a:rPr lang="en-US" dirty="0" err="1" smtClean="0"/>
              <a:t>gedefinieerd</a:t>
            </a:r>
            <a:endParaRPr lang="en-US" dirty="0" smtClean="0"/>
          </a:p>
          <a:p>
            <a:r>
              <a:rPr lang="en-US" dirty="0" err="1" smtClean="0"/>
              <a:t>Elementen</a:t>
            </a:r>
            <a:r>
              <a:rPr lang="en-US" dirty="0" smtClean="0"/>
              <a:t> </a:t>
            </a:r>
            <a:r>
              <a:rPr lang="en-US" dirty="0" err="1" smtClean="0"/>
              <a:t>meetbaar</a:t>
            </a:r>
            <a:r>
              <a:rPr lang="en-US" dirty="0" smtClean="0"/>
              <a:t> </a:t>
            </a:r>
            <a:r>
              <a:rPr lang="en-US" dirty="0" err="1" smtClean="0"/>
              <a:t>maken</a:t>
            </a:r>
            <a:endParaRPr lang="en-US" dirty="0" smtClean="0"/>
          </a:p>
          <a:p>
            <a:r>
              <a:rPr lang="en-US" dirty="0" err="1" smtClean="0"/>
              <a:t>Succesfactoren</a:t>
            </a:r>
            <a:r>
              <a:rPr lang="en-US" dirty="0" smtClean="0"/>
              <a:t> van </a:t>
            </a:r>
            <a:r>
              <a:rPr lang="en-US" dirty="0" err="1" smtClean="0"/>
              <a:t>tevoren</a:t>
            </a:r>
            <a:r>
              <a:rPr lang="en-US" dirty="0" smtClean="0"/>
              <a:t> </a:t>
            </a:r>
            <a:r>
              <a:rPr lang="en-US" dirty="0" err="1" smtClean="0"/>
              <a:t>bepalen</a:t>
            </a:r>
            <a:endParaRPr lang="en-US" dirty="0" smtClean="0"/>
          </a:p>
          <a:p>
            <a:r>
              <a:rPr lang="en-US" dirty="0" smtClean="0"/>
              <a:t>De </a:t>
            </a:r>
            <a:r>
              <a:rPr lang="en-US" dirty="0" err="1" smtClean="0"/>
              <a:t>efficiëncy</a:t>
            </a:r>
            <a:r>
              <a:rPr lang="en-US" dirty="0" smtClean="0"/>
              <a:t> top-8</a:t>
            </a:r>
          </a:p>
          <a:p>
            <a:r>
              <a:rPr lang="en-US" dirty="0" err="1" smtClean="0"/>
              <a:t>Succesfactoren</a:t>
            </a:r>
            <a:r>
              <a:rPr lang="en-US" dirty="0" smtClean="0"/>
              <a:t> </a:t>
            </a:r>
            <a:r>
              <a:rPr lang="en-US" dirty="0" err="1" smtClean="0"/>
              <a:t>achteraf</a:t>
            </a:r>
            <a:r>
              <a:rPr lang="en-US" dirty="0" smtClean="0"/>
              <a:t> </a:t>
            </a:r>
            <a:r>
              <a:rPr lang="en-US" dirty="0" err="1" smtClean="0"/>
              <a:t>meten</a:t>
            </a:r>
            <a:endParaRPr lang="en-US" dirty="0" smtClean="0"/>
          </a:p>
          <a:p>
            <a:r>
              <a:rPr lang="en-US" dirty="0" err="1" smtClean="0"/>
              <a:t>Voorbeelden</a:t>
            </a:r>
            <a:r>
              <a:rPr lang="en-US" dirty="0" smtClean="0"/>
              <a:t> </a:t>
            </a:r>
            <a:r>
              <a:rPr lang="en-US" dirty="0" err="1" smtClean="0"/>
              <a:t>uit</a:t>
            </a:r>
            <a:r>
              <a:rPr lang="en-US" dirty="0" smtClean="0"/>
              <a:t> de </a:t>
            </a:r>
            <a:r>
              <a:rPr lang="en-US" dirty="0" err="1" smtClean="0"/>
              <a:t>zaal</a:t>
            </a:r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Wie</a:t>
            </a:r>
            <a:r>
              <a:rPr lang="en-US" dirty="0" smtClean="0"/>
              <a:t> is Peter </a:t>
            </a:r>
            <a:r>
              <a:rPr lang="en-US" dirty="0" err="1" smtClean="0"/>
              <a:t>Kassenaar</a:t>
            </a:r>
            <a:r>
              <a:rPr lang="en-US" dirty="0" smtClean="0"/>
              <a:t>?</a:t>
            </a:r>
            <a:endParaRPr lang="nl-NL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dirty="0" err="1" smtClean="0"/>
              <a:t>Kassenaar</a:t>
            </a:r>
            <a:r>
              <a:rPr lang="nl-NL" dirty="0" smtClean="0"/>
              <a:t> IT Services - sinds </a:t>
            </a:r>
            <a:r>
              <a:rPr lang="nl-NL" dirty="0"/>
              <a:t>1996</a:t>
            </a:r>
          </a:p>
          <a:p>
            <a:r>
              <a:rPr lang="nl-NL" dirty="0"/>
              <a:t>Programmeren – 1989 – heden</a:t>
            </a:r>
          </a:p>
          <a:p>
            <a:r>
              <a:rPr lang="nl-NL" dirty="0"/>
              <a:t>Schrijven – 1996 – heden</a:t>
            </a:r>
          </a:p>
          <a:p>
            <a:pPr lvl="1"/>
            <a:r>
              <a:rPr lang="nl-NL" dirty="0"/>
              <a:t>Consumentensoftware (Windows, Word)</a:t>
            </a:r>
          </a:p>
          <a:p>
            <a:pPr lvl="1"/>
            <a:r>
              <a:rPr lang="nl-NL" dirty="0"/>
              <a:t>[Internet]programmeren (HTML, XML, CSS)</a:t>
            </a:r>
          </a:p>
          <a:p>
            <a:r>
              <a:rPr lang="nl-NL" dirty="0" err="1"/>
              <a:t>Usability</a:t>
            </a:r>
            <a:r>
              <a:rPr lang="nl-NL" dirty="0"/>
              <a:t> – 2001- heden</a:t>
            </a:r>
          </a:p>
          <a:p>
            <a:pPr lvl="1"/>
            <a:r>
              <a:rPr lang="nl-NL" dirty="0"/>
              <a:t>Gebruikersvriendelijkheid van websites</a:t>
            </a:r>
          </a:p>
          <a:p>
            <a:pPr lvl="1"/>
            <a:r>
              <a:rPr lang="nl-NL" dirty="0"/>
              <a:t>Analyses, testen, verbeteringen</a:t>
            </a:r>
          </a:p>
          <a:p>
            <a:r>
              <a:rPr lang="nl-NL" dirty="0"/>
              <a:t>Website: </a:t>
            </a:r>
            <a:r>
              <a:rPr lang="nl-NL" dirty="0" err="1">
                <a:hlinkClick r:id="rId2"/>
              </a:rPr>
              <a:t>www.kassenaar.com</a:t>
            </a:r>
            <a:r>
              <a:rPr lang="nl-NL" dirty="0"/>
              <a:t> </a:t>
            </a:r>
          </a:p>
        </p:txBody>
      </p:sp>
      <p:pic>
        <p:nvPicPr>
          <p:cNvPr id="5" name="Picture 4" descr="90395193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72462" y="-828662"/>
            <a:ext cx="919163" cy="1223962"/>
          </a:xfrm>
          <a:prstGeom prst="rect">
            <a:avLst/>
          </a:prstGeom>
          <a:noFill/>
        </p:spPr>
      </p:pic>
      <p:pic>
        <p:nvPicPr>
          <p:cNvPr id="6" name="Picture 5" descr="903951839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72462" y="493725"/>
            <a:ext cx="914400" cy="1279525"/>
          </a:xfrm>
          <a:prstGeom prst="rect">
            <a:avLst/>
          </a:prstGeom>
          <a:noFill/>
        </p:spPr>
      </p:pic>
      <p:pic>
        <p:nvPicPr>
          <p:cNvPr id="7" name="Picture 7" descr="coverfoto van Handboek Flash CS3, klik voor meer informatie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72462" y="3175013"/>
            <a:ext cx="895350" cy="1368425"/>
          </a:xfrm>
          <a:prstGeom prst="rect">
            <a:avLst/>
          </a:prstGeom>
          <a:noFill/>
        </p:spPr>
      </p:pic>
      <p:pic>
        <p:nvPicPr>
          <p:cNvPr id="8" name="Picture 11" descr="Cover Windows Vista het Complete boek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072462" y="4643450"/>
            <a:ext cx="917575" cy="1223963"/>
          </a:xfrm>
          <a:prstGeom prst="rect">
            <a:avLst/>
          </a:prstGeom>
          <a:noFill/>
        </p:spPr>
      </p:pic>
      <p:pic>
        <p:nvPicPr>
          <p:cNvPr id="43010" name="Picture 2" descr="Homepage :: Handboek website usability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071474" y="1857368"/>
            <a:ext cx="929672" cy="135732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90500"/>
            <a:ext cx="8229600" cy="1143000"/>
          </a:xfrm>
        </p:spPr>
        <p:txBody>
          <a:bodyPr/>
          <a:lstStyle/>
          <a:p>
            <a:r>
              <a:rPr lang="nl-NL" dirty="0"/>
              <a:t>Referenties</a:t>
            </a:r>
          </a:p>
        </p:txBody>
      </p:sp>
      <p:pic>
        <p:nvPicPr>
          <p:cNvPr id="2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7011" y="3786194"/>
            <a:ext cx="676275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7" descr="CDC 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 l="11697" b="8450"/>
          <a:stretch>
            <a:fillRect/>
          </a:stretch>
        </p:blipFill>
        <p:spPr bwMode="auto">
          <a:xfrm>
            <a:off x="1058836" y="2835294"/>
            <a:ext cx="1314450" cy="730250"/>
          </a:xfrm>
          <a:prstGeom prst="rect">
            <a:avLst/>
          </a:prstGeom>
          <a:noFill/>
        </p:spPr>
      </p:pic>
      <p:pic>
        <p:nvPicPr>
          <p:cNvPr id="26" name="Picture 8"/>
          <p:cNvPicPr>
            <a:picLocks noChangeAspect="1" noChangeArrowheads="1"/>
          </p:cNvPicPr>
          <p:nvPr/>
        </p:nvPicPr>
        <p:blipFill>
          <a:blip r:embed="rId5"/>
          <a:srcRect r="20726" b="45946"/>
          <a:stretch>
            <a:fillRect/>
          </a:stretch>
        </p:blipFill>
        <p:spPr bwMode="auto">
          <a:xfrm>
            <a:off x="1258861" y="1935182"/>
            <a:ext cx="1114425" cy="72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5936" y="1317606"/>
            <a:ext cx="165735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Text Box 11"/>
          <p:cNvSpPr txBox="1">
            <a:spLocks noChangeArrowheads="1"/>
          </p:cNvSpPr>
          <p:nvPr/>
        </p:nvSpPr>
        <p:spPr bwMode="auto">
          <a:xfrm>
            <a:off x="2103459" y="1268405"/>
            <a:ext cx="55403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 eaLnBrk="0" hangingPunct="0"/>
            <a:r>
              <a:rPr lang="nl-NL" sz="1400" dirty="0" err="1"/>
              <a:t>Reisportal</a:t>
            </a:r>
            <a:r>
              <a:rPr lang="nl-NL" sz="1400" dirty="0"/>
              <a:t> van ANWB </a:t>
            </a:r>
            <a:r>
              <a:rPr lang="nl-NL" sz="1400" dirty="0">
                <a:cs typeface="Arial" charset="0"/>
              </a:rPr>
              <a:t>●</a:t>
            </a:r>
            <a:r>
              <a:rPr lang="nl-NL" sz="1400" dirty="0"/>
              <a:t> testen boekingsmodule ● algemene </a:t>
            </a:r>
            <a:r>
              <a:rPr lang="nl-NL" sz="1400" dirty="0" err="1"/>
              <a:t>usability-knelpunten</a:t>
            </a:r>
            <a:r>
              <a:rPr lang="nl-NL" sz="1400" dirty="0"/>
              <a:t> analyseren en adviseren</a:t>
            </a:r>
          </a:p>
        </p:txBody>
      </p:sp>
      <p:sp>
        <p:nvSpPr>
          <p:cNvPr id="30" name="Text Box 12"/>
          <p:cNvSpPr txBox="1">
            <a:spLocks noChangeArrowheads="1"/>
          </p:cNvSpPr>
          <p:nvPr/>
        </p:nvSpPr>
        <p:spPr bwMode="auto">
          <a:xfrm>
            <a:off x="2441549" y="3775075"/>
            <a:ext cx="49117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 eaLnBrk="0" hangingPunct="0"/>
            <a:r>
              <a:rPr lang="nl-NL" sz="1400" dirty="0"/>
              <a:t>Tweede kamer der Staten-Generaal </a:t>
            </a:r>
            <a:r>
              <a:rPr lang="nl-NL" sz="1400" dirty="0">
                <a:cs typeface="Arial" charset="0"/>
              </a:rPr>
              <a:t>● intranetverbetering </a:t>
            </a:r>
            <a:r>
              <a:rPr lang="nl-NL" sz="1400" dirty="0"/>
              <a:t>● analyse en advies ● aandacht voor complexe </a:t>
            </a:r>
            <a:r>
              <a:rPr lang="nl-NL" sz="1400" dirty="0" err="1"/>
              <a:t>navigatie-organisatie</a:t>
            </a:r>
            <a:endParaRPr lang="nl-NL" sz="1400" dirty="0"/>
          </a:p>
        </p:txBody>
      </p:sp>
      <p:sp>
        <p:nvSpPr>
          <p:cNvPr id="31" name="Text Box 13"/>
          <p:cNvSpPr txBox="1">
            <a:spLocks noChangeArrowheads="1"/>
          </p:cNvSpPr>
          <p:nvPr/>
        </p:nvSpPr>
        <p:spPr bwMode="auto">
          <a:xfrm>
            <a:off x="2441549" y="1965325"/>
            <a:ext cx="49117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 eaLnBrk="0" hangingPunct="0"/>
            <a:r>
              <a:rPr lang="nl-NL" sz="1400"/>
              <a:t>Provincie Zuid-Holland </a:t>
            </a:r>
            <a:r>
              <a:rPr lang="nl-NL" sz="1400">
                <a:cs typeface="Arial" charset="0"/>
              </a:rPr>
              <a:t>● intranettesting </a:t>
            </a:r>
            <a:r>
              <a:rPr lang="nl-NL" sz="1400"/>
              <a:t>● ondersteuning bij nieuw functioneel ontwerp en interactieontwerp ● usertesting nieuwe intranet, ROI</a:t>
            </a:r>
          </a:p>
        </p:txBody>
      </p:sp>
      <p:sp>
        <p:nvSpPr>
          <p:cNvPr id="32" name="Text Box 14"/>
          <p:cNvSpPr txBox="1">
            <a:spLocks noChangeArrowheads="1"/>
          </p:cNvSpPr>
          <p:nvPr/>
        </p:nvSpPr>
        <p:spPr bwMode="auto">
          <a:xfrm>
            <a:off x="2374919" y="2898775"/>
            <a:ext cx="49117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 eaLnBrk="0" hangingPunct="0"/>
            <a:r>
              <a:rPr lang="nl-NL" sz="1400" dirty="0"/>
              <a:t>Ministerie van Defensie </a:t>
            </a:r>
            <a:r>
              <a:rPr lang="nl-NL" sz="1400" dirty="0">
                <a:cs typeface="Arial" charset="0"/>
              </a:rPr>
              <a:t>● vernieuwde internetsite </a:t>
            </a:r>
            <a:r>
              <a:rPr lang="nl-NL" sz="1400" dirty="0"/>
              <a:t>● informatiearchitectuur en navigatie 20+ bedrijven,  ● </a:t>
            </a:r>
            <a:r>
              <a:rPr lang="nl-NL" sz="1400" dirty="0" err="1"/>
              <a:t>usertesting</a:t>
            </a:r>
            <a:r>
              <a:rPr lang="nl-NL" sz="1400" dirty="0"/>
              <a:t> ● beoordeling IO, FO, </a:t>
            </a:r>
            <a:r>
              <a:rPr lang="nl-NL" sz="1400" dirty="0" err="1"/>
              <a:t>Styleguide</a:t>
            </a:r>
            <a:r>
              <a:rPr lang="nl-NL" sz="1400" dirty="0"/>
              <a:t> van derden</a:t>
            </a:r>
          </a:p>
        </p:txBody>
      </p:sp>
      <p:sp>
        <p:nvSpPr>
          <p:cNvPr id="34" name="Line 16"/>
          <p:cNvSpPr>
            <a:spLocks noChangeShapeType="1"/>
          </p:cNvSpPr>
          <p:nvPr/>
        </p:nvSpPr>
        <p:spPr bwMode="auto">
          <a:xfrm>
            <a:off x="1014386" y="1858982"/>
            <a:ext cx="2752725" cy="0"/>
          </a:xfrm>
          <a:prstGeom prst="line">
            <a:avLst/>
          </a:prstGeom>
          <a:noFill/>
          <a:ln w="9525" cap="rnd">
            <a:solidFill>
              <a:srgbClr val="004E61"/>
            </a:solidFill>
            <a:prstDash val="sysDot"/>
            <a:round/>
            <a:headEnd/>
            <a:tailEnd/>
          </a:ln>
          <a:effectLst/>
        </p:spPr>
        <p:txBody>
          <a:bodyPr anchor="ctr" anchorCtr="1"/>
          <a:lstStyle/>
          <a:p>
            <a:endParaRPr lang="nl-NL"/>
          </a:p>
        </p:txBody>
      </p:sp>
      <p:sp>
        <p:nvSpPr>
          <p:cNvPr id="35" name="Line 17"/>
          <p:cNvSpPr>
            <a:spLocks noChangeShapeType="1"/>
          </p:cNvSpPr>
          <p:nvPr/>
        </p:nvSpPr>
        <p:spPr bwMode="auto">
          <a:xfrm>
            <a:off x="1014386" y="2743219"/>
            <a:ext cx="2752725" cy="0"/>
          </a:xfrm>
          <a:prstGeom prst="line">
            <a:avLst/>
          </a:prstGeom>
          <a:noFill/>
          <a:ln w="9525" cap="rnd">
            <a:solidFill>
              <a:srgbClr val="004E61"/>
            </a:solidFill>
            <a:prstDash val="sysDot"/>
            <a:round/>
            <a:headEnd/>
            <a:tailEnd/>
          </a:ln>
          <a:effectLst/>
        </p:spPr>
        <p:txBody>
          <a:bodyPr anchor="ctr" anchorCtr="1"/>
          <a:lstStyle/>
          <a:p>
            <a:endParaRPr lang="nl-NL"/>
          </a:p>
        </p:txBody>
      </p:sp>
      <p:sp>
        <p:nvSpPr>
          <p:cNvPr id="36" name="Line 18"/>
          <p:cNvSpPr>
            <a:spLocks noChangeShapeType="1"/>
          </p:cNvSpPr>
          <p:nvPr/>
        </p:nvSpPr>
        <p:spPr bwMode="auto">
          <a:xfrm>
            <a:off x="1014386" y="3629044"/>
            <a:ext cx="2752725" cy="0"/>
          </a:xfrm>
          <a:prstGeom prst="line">
            <a:avLst/>
          </a:prstGeom>
          <a:noFill/>
          <a:ln w="9525" cap="rnd">
            <a:solidFill>
              <a:srgbClr val="004E61"/>
            </a:solidFill>
            <a:prstDash val="sysDot"/>
            <a:round/>
            <a:headEnd/>
            <a:tailEnd/>
          </a:ln>
          <a:effectLst/>
        </p:spPr>
        <p:txBody>
          <a:bodyPr anchor="ctr" anchorCtr="1"/>
          <a:lstStyle/>
          <a:p>
            <a:endParaRPr lang="nl-NL"/>
          </a:p>
        </p:txBody>
      </p:sp>
      <p:pic>
        <p:nvPicPr>
          <p:cNvPr id="37" name="Picture 20" descr="Het logo van de provincie gelderland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44536" y="4867294"/>
            <a:ext cx="1428750" cy="504825"/>
          </a:xfrm>
          <a:prstGeom prst="rect">
            <a:avLst/>
          </a:prstGeom>
          <a:noFill/>
        </p:spPr>
      </p:pic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2441549" y="4786326"/>
            <a:ext cx="491172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 eaLnBrk="0" hangingPunct="0"/>
            <a:r>
              <a:rPr lang="nl-NL" sz="1400" dirty="0"/>
              <a:t>Provincie Gelderland </a:t>
            </a:r>
            <a:r>
              <a:rPr lang="nl-NL" dirty="0"/>
              <a:t>●</a:t>
            </a:r>
            <a:r>
              <a:rPr lang="nl-NL" sz="1400" dirty="0"/>
              <a:t> </a:t>
            </a:r>
            <a:r>
              <a:rPr lang="nl-NL" sz="1400" dirty="0" err="1"/>
              <a:t>redesign</a:t>
            </a:r>
            <a:r>
              <a:rPr lang="nl-NL" sz="1400" dirty="0"/>
              <a:t> huidige site </a:t>
            </a:r>
            <a:r>
              <a:rPr lang="nl-NL" dirty="0"/>
              <a:t>●</a:t>
            </a:r>
            <a:r>
              <a:rPr lang="nl-NL" sz="1400" dirty="0"/>
              <a:t> verbetering navigatiestructuur </a:t>
            </a:r>
            <a:r>
              <a:rPr lang="nl-NL" dirty="0"/>
              <a:t>●</a:t>
            </a:r>
            <a:r>
              <a:rPr lang="nl-NL" sz="1400" dirty="0"/>
              <a:t> adviezen multimedia-aspecten van de site</a:t>
            </a:r>
          </a:p>
        </p:txBody>
      </p:sp>
      <p:sp>
        <p:nvSpPr>
          <p:cNvPr id="39" name="Line 22"/>
          <p:cNvSpPr>
            <a:spLocks noChangeShapeType="1"/>
          </p:cNvSpPr>
          <p:nvPr/>
        </p:nvSpPr>
        <p:spPr bwMode="auto">
          <a:xfrm>
            <a:off x="1001686" y="4718069"/>
            <a:ext cx="2736850" cy="0"/>
          </a:xfrm>
          <a:prstGeom prst="line">
            <a:avLst/>
          </a:prstGeom>
          <a:noFill/>
          <a:ln w="9525" cap="rnd">
            <a:solidFill>
              <a:srgbClr val="004E61"/>
            </a:solidFill>
            <a:prstDash val="sysDot"/>
            <a:round/>
            <a:headEnd/>
            <a:tailEnd/>
          </a:ln>
          <a:effectLst/>
        </p:spPr>
        <p:txBody>
          <a:bodyPr anchor="ctr" anchorCtr="1"/>
          <a:lstStyle/>
          <a:p>
            <a:endParaRPr lang="nl-NL"/>
          </a:p>
        </p:txBody>
      </p:sp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Wat</a:t>
            </a:r>
            <a:r>
              <a:rPr lang="en-US" dirty="0" smtClean="0"/>
              <a:t> is </a:t>
            </a:r>
            <a:r>
              <a:rPr lang="en-US" dirty="0" err="1" smtClean="0"/>
              <a:t>efficiëncy</a:t>
            </a:r>
            <a:r>
              <a:rPr lang="en-US" dirty="0" smtClean="0"/>
              <a:t>?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Van Dale: </a:t>
            </a:r>
            <a:r>
              <a:rPr lang="nl-NL" baseline="0" dirty="0" smtClean="0"/>
              <a:t> </a:t>
            </a:r>
          </a:p>
          <a:p>
            <a:pPr lvl="1"/>
            <a:r>
              <a:rPr lang="nl-NL" baseline="0" dirty="0" err="1" smtClean="0">
                <a:solidFill>
                  <a:schemeClr val="accent6"/>
                </a:solidFill>
              </a:rPr>
              <a:t>ef</a:t>
            </a:r>
            <a:r>
              <a:rPr lang="nl-NL" baseline="0" dirty="0" smtClean="0">
                <a:solidFill>
                  <a:schemeClr val="accent6"/>
                </a:solidFill>
              </a:rPr>
              <a:t>·</a:t>
            </a:r>
            <a:r>
              <a:rPr lang="nl-NL" baseline="0" dirty="0" err="1" smtClean="0">
                <a:solidFill>
                  <a:schemeClr val="accent6"/>
                </a:solidFill>
              </a:rPr>
              <a:t>fi</a:t>
            </a:r>
            <a:r>
              <a:rPr lang="nl-NL" baseline="0" dirty="0" smtClean="0">
                <a:solidFill>
                  <a:schemeClr val="accent6"/>
                </a:solidFill>
              </a:rPr>
              <a:t>·</a:t>
            </a:r>
            <a:r>
              <a:rPr lang="nl-NL" baseline="0" dirty="0" err="1" smtClean="0">
                <a:solidFill>
                  <a:schemeClr val="accent6"/>
                </a:solidFill>
              </a:rPr>
              <a:t>cien</a:t>
            </a:r>
            <a:r>
              <a:rPr lang="nl-NL" baseline="0" dirty="0" smtClean="0">
                <a:solidFill>
                  <a:schemeClr val="accent6"/>
                </a:solidFill>
              </a:rPr>
              <a:t>·</a:t>
            </a:r>
            <a:r>
              <a:rPr lang="nl-NL" baseline="0" dirty="0" err="1" smtClean="0">
                <a:solidFill>
                  <a:schemeClr val="accent6"/>
                </a:solidFill>
              </a:rPr>
              <a:t>cy</a:t>
            </a:r>
            <a:r>
              <a:rPr lang="nl-NL" baseline="0" dirty="0" smtClean="0"/>
              <a:t> [</a:t>
            </a:r>
            <a:r>
              <a:rPr lang="nl-NL" baseline="0" dirty="0" err="1" smtClean="0"/>
              <a:t>effisjensie</a:t>
            </a:r>
            <a:r>
              <a:rPr lang="nl-NL" baseline="0" dirty="0" smtClean="0"/>
              <a:t>], </a:t>
            </a:r>
            <a:r>
              <a:rPr lang="nl-NL" baseline="0" dirty="0" err="1" smtClean="0">
                <a:solidFill>
                  <a:schemeClr val="accent6"/>
                </a:solidFill>
              </a:rPr>
              <a:t>ef</a:t>
            </a:r>
            <a:r>
              <a:rPr lang="nl-NL" baseline="0" dirty="0" smtClean="0">
                <a:solidFill>
                  <a:schemeClr val="accent6"/>
                </a:solidFill>
              </a:rPr>
              <a:t>·</a:t>
            </a:r>
            <a:r>
              <a:rPr lang="nl-NL" baseline="0" dirty="0" err="1" smtClean="0">
                <a:solidFill>
                  <a:schemeClr val="accent6"/>
                </a:solidFill>
              </a:rPr>
              <a:t>fi</a:t>
            </a:r>
            <a:r>
              <a:rPr lang="nl-NL" baseline="0" dirty="0" smtClean="0">
                <a:solidFill>
                  <a:schemeClr val="accent6"/>
                </a:solidFill>
              </a:rPr>
              <a:t>·</a:t>
            </a:r>
            <a:r>
              <a:rPr lang="nl-NL" baseline="0" dirty="0" err="1" smtClean="0">
                <a:solidFill>
                  <a:schemeClr val="accent6"/>
                </a:solidFill>
              </a:rPr>
              <a:t>ciën</a:t>
            </a:r>
            <a:r>
              <a:rPr lang="nl-NL" baseline="0" dirty="0" smtClean="0">
                <a:solidFill>
                  <a:schemeClr val="accent6"/>
                </a:solidFill>
              </a:rPr>
              <a:t>·</a:t>
            </a:r>
            <a:r>
              <a:rPr lang="nl-NL" baseline="0" dirty="0" err="1" smtClean="0">
                <a:solidFill>
                  <a:schemeClr val="accent6"/>
                </a:solidFill>
              </a:rPr>
              <a:t>tie</a:t>
            </a:r>
            <a:r>
              <a:rPr lang="nl-NL" baseline="0" dirty="0" smtClean="0"/>
              <a:t> </a:t>
            </a:r>
            <a:r>
              <a:rPr lang="nl-NL" i="1" baseline="0" dirty="0" smtClean="0"/>
              <a:t>de</a:t>
            </a:r>
            <a:r>
              <a:rPr lang="nl-NL" baseline="0" dirty="0" smtClean="0"/>
              <a:t>; v meest efficiënte werking </a:t>
            </a:r>
            <a:r>
              <a:rPr lang="nl-NL" baseline="0" dirty="0" err="1" smtClean="0"/>
              <a:t>ve</a:t>
            </a:r>
            <a:r>
              <a:rPr lang="nl-NL" baseline="0" dirty="0" smtClean="0"/>
              <a:t> bedrijf; doelmatigheid</a:t>
            </a:r>
          </a:p>
          <a:p>
            <a:r>
              <a:rPr lang="en-US" dirty="0" smtClean="0"/>
              <a:t>Meer </a:t>
            </a:r>
            <a:r>
              <a:rPr lang="en-US" dirty="0" err="1" smtClean="0"/>
              <a:t>specifiek</a:t>
            </a:r>
            <a:r>
              <a:rPr lang="en-US" dirty="0" smtClean="0"/>
              <a:t>:</a:t>
            </a:r>
          </a:p>
          <a:p>
            <a:pPr lvl="1"/>
            <a:r>
              <a:rPr lang="en-US" baseline="0" dirty="0" smtClean="0"/>
              <a:t>“</a:t>
            </a:r>
            <a:r>
              <a:rPr lang="nl-NL" dirty="0" smtClean="0"/>
              <a:t>mate van gebruik van middelen om een bepaald doel te bereiken”</a:t>
            </a:r>
          </a:p>
          <a:p>
            <a:pPr lvl="1"/>
            <a:r>
              <a:rPr lang="en-US" dirty="0" err="1" smtClean="0"/>
              <a:t>Oftewel</a:t>
            </a:r>
            <a:r>
              <a:rPr lang="en-US" dirty="0" smtClean="0"/>
              <a:t>: met </a:t>
            </a:r>
            <a:r>
              <a:rPr lang="en-US" dirty="0" err="1" smtClean="0"/>
              <a:t>zo</a:t>
            </a:r>
            <a:r>
              <a:rPr lang="en-US" dirty="0" smtClean="0"/>
              <a:t> min </a:t>
            </a:r>
            <a:r>
              <a:rPr lang="en-US" dirty="0" err="1" smtClean="0"/>
              <a:t>mogelijk</a:t>
            </a:r>
            <a:r>
              <a:rPr lang="en-US" dirty="0" smtClean="0"/>
              <a:t> </a:t>
            </a:r>
            <a:r>
              <a:rPr lang="en-US" dirty="0" err="1" smtClean="0"/>
              <a:t>middelen</a:t>
            </a:r>
            <a:r>
              <a:rPr lang="en-US" dirty="0" smtClean="0"/>
              <a:t> (</a:t>
            </a:r>
            <a:r>
              <a:rPr lang="en-US" dirty="0" err="1" smtClean="0"/>
              <a:t>tijd</a:t>
            </a:r>
            <a:r>
              <a:rPr lang="en-US" dirty="0" smtClean="0"/>
              <a:t>, geld, </a:t>
            </a:r>
            <a:r>
              <a:rPr lang="en-US" dirty="0" err="1" smtClean="0"/>
              <a:t>inspanning</a:t>
            </a:r>
            <a:r>
              <a:rPr lang="en-US" dirty="0" smtClean="0"/>
              <a:t>)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maximaal</a:t>
            </a:r>
            <a:r>
              <a:rPr lang="en-US" dirty="0" smtClean="0"/>
              <a:t> </a:t>
            </a:r>
            <a:r>
              <a:rPr lang="en-US" dirty="0" err="1" smtClean="0"/>
              <a:t>resultaat</a:t>
            </a:r>
            <a:r>
              <a:rPr lang="en-US" dirty="0" smtClean="0"/>
              <a:t>.</a:t>
            </a:r>
            <a:endParaRPr lang="nl-NL" baseline="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Efficiëncy</a:t>
            </a:r>
            <a:r>
              <a:rPr lang="en-US" dirty="0" smtClean="0"/>
              <a:t> vs. </a:t>
            </a:r>
            <a:r>
              <a:rPr lang="en-US" dirty="0" err="1" smtClean="0"/>
              <a:t>Effectiviteit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Efficient ≠ </a:t>
            </a:r>
            <a:r>
              <a:rPr lang="en-US" dirty="0" err="1" smtClean="0"/>
              <a:t>Effectief</a:t>
            </a:r>
            <a:endParaRPr lang="en-US" dirty="0" smtClean="0"/>
          </a:p>
          <a:p>
            <a:r>
              <a:rPr lang="en-US" dirty="0" err="1" smtClean="0"/>
              <a:t>Effectief</a:t>
            </a:r>
            <a:r>
              <a:rPr lang="en-US" dirty="0" smtClean="0"/>
              <a:t> = </a:t>
            </a:r>
            <a:r>
              <a:rPr lang="en-US" dirty="0" err="1" smtClean="0"/>
              <a:t>Doeltreffend</a:t>
            </a:r>
            <a:r>
              <a:rPr lang="en-US" dirty="0" smtClean="0"/>
              <a:t>; </a:t>
            </a:r>
          </a:p>
          <a:p>
            <a:pPr lvl="1"/>
            <a:r>
              <a:rPr lang="nl-NL" dirty="0" smtClean="0"/>
              <a:t>H</a:t>
            </a:r>
            <a:r>
              <a:rPr lang="en-US" dirty="0" err="1" smtClean="0"/>
              <a:t>eeft</a:t>
            </a:r>
            <a:r>
              <a:rPr lang="en-US" dirty="0" smtClean="0"/>
              <a:t> </a:t>
            </a:r>
            <a:r>
              <a:rPr lang="en-US" dirty="0" err="1" smtClean="0"/>
              <a:t>betrekking</a:t>
            </a:r>
            <a:r>
              <a:rPr lang="en-US" dirty="0" smtClean="0"/>
              <a:t> op de </a:t>
            </a:r>
            <a:r>
              <a:rPr lang="en-US" i="1" dirty="0" err="1" smtClean="0"/>
              <a:t>uitkomst</a:t>
            </a:r>
            <a:r>
              <a:rPr lang="en-US" dirty="0" smtClean="0"/>
              <a:t>, </a:t>
            </a:r>
            <a:r>
              <a:rPr lang="en-US" dirty="0" err="1" smtClean="0"/>
              <a:t>niet</a:t>
            </a:r>
            <a:r>
              <a:rPr lang="en-US" dirty="0" smtClean="0"/>
              <a:t> op het </a:t>
            </a:r>
            <a:r>
              <a:rPr lang="en-US" i="1" dirty="0" err="1" smtClean="0"/>
              <a:t>proces</a:t>
            </a:r>
            <a:endParaRPr lang="en-US" dirty="0" smtClean="0"/>
          </a:p>
          <a:p>
            <a:r>
              <a:rPr lang="en-US" dirty="0" err="1" smtClean="0"/>
              <a:t>Doel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uw</a:t>
            </a:r>
            <a:r>
              <a:rPr lang="en-US" dirty="0" smtClean="0"/>
              <a:t> website: </a:t>
            </a:r>
            <a:r>
              <a:rPr lang="en-US" i="1" dirty="0" err="1" smtClean="0"/>
              <a:t>zowel</a:t>
            </a:r>
            <a:r>
              <a:rPr lang="en-US" dirty="0" smtClean="0"/>
              <a:t> efficient </a:t>
            </a:r>
            <a:r>
              <a:rPr lang="en-US" dirty="0" err="1" smtClean="0"/>
              <a:t>als</a:t>
            </a:r>
            <a:r>
              <a:rPr lang="en-US" dirty="0" smtClean="0"/>
              <a:t> </a:t>
            </a:r>
            <a:r>
              <a:rPr lang="en-US" dirty="0" err="1" smtClean="0"/>
              <a:t>effectief</a:t>
            </a:r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 </a:t>
            </a:r>
            <a:r>
              <a:rPr lang="en-US" dirty="0" err="1" smtClean="0"/>
              <a:t>Efficiëncy</a:t>
            </a:r>
            <a:r>
              <a:rPr lang="en-US" dirty="0" smtClean="0"/>
              <a:t> top-8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Doel</a:t>
            </a:r>
            <a:r>
              <a:rPr lang="en-US" dirty="0" smtClean="0"/>
              <a:t>: de </a:t>
            </a:r>
            <a:r>
              <a:rPr lang="en-US" dirty="0" err="1" smtClean="0"/>
              <a:t>formele</a:t>
            </a:r>
            <a:r>
              <a:rPr lang="en-US" dirty="0" smtClean="0"/>
              <a:t> </a:t>
            </a:r>
            <a:r>
              <a:rPr lang="en-US" dirty="0" err="1" smtClean="0"/>
              <a:t>definitie</a:t>
            </a:r>
            <a:r>
              <a:rPr lang="en-US" dirty="0" smtClean="0"/>
              <a:t> </a:t>
            </a:r>
            <a:r>
              <a:rPr lang="en-US" dirty="0" err="1" smtClean="0"/>
              <a:t>omzetten</a:t>
            </a:r>
            <a:r>
              <a:rPr lang="en-US" dirty="0" smtClean="0"/>
              <a:t> </a:t>
            </a:r>
            <a:r>
              <a:rPr lang="en-US" dirty="0" err="1" smtClean="0"/>
              <a:t>naar</a:t>
            </a:r>
            <a:r>
              <a:rPr lang="en-US" dirty="0" smtClean="0"/>
              <a:t> </a:t>
            </a:r>
            <a:r>
              <a:rPr lang="en-US" dirty="0" err="1" smtClean="0"/>
              <a:t>concreet</a:t>
            </a:r>
            <a:r>
              <a:rPr lang="en-US" dirty="0" smtClean="0"/>
              <a:t> </a:t>
            </a:r>
            <a:r>
              <a:rPr lang="en-US" dirty="0" err="1" smtClean="0"/>
              <a:t>meetbare</a:t>
            </a:r>
            <a:r>
              <a:rPr lang="en-US" dirty="0" smtClean="0"/>
              <a:t> en </a:t>
            </a:r>
            <a:r>
              <a:rPr lang="en-US" dirty="0" err="1" smtClean="0"/>
              <a:t>controleerbare</a:t>
            </a:r>
            <a:r>
              <a:rPr lang="en-US" dirty="0" smtClean="0"/>
              <a:t> </a:t>
            </a:r>
            <a:r>
              <a:rPr lang="en-US" dirty="0" err="1" smtClean="0"/>
              <a:t>termen</a:t>
            </a:r>
            <a:endParaRPr lang="en-US" dirty="0" smtClean="0"/>
          </a:p>
          <a:p>
            <a:r>
              <a:rPr lang="en-US" dirty="0" err="1" smtClean="0"/>
              <a:t>Hier</a:t>
            </a:r>
            <a:r>
              <a:rPr lang="en-US" dirty="0" smtClean="0"/>
              <a:t>: </a:t>
            </a:r>
            <a:r>
              <a:rPr lang="en-US" i="1" dirty="0" err="1" smtClean="0"/>
              <a:t>algemene</a:t>
            </a:r>
            <a:r>
              <a:rPr lang="en-US" dirty="0" smtClean="0"/>
              <a:t> </a:t>
            </a:r>
            <a:r>
              <a:rPr lang="en-US" dirty="0" err="1" smtClean="0"/>
              <a:t>regels</a:t>
            </a:r>
            <a:r>
              <a:rPr lang="en-US" dirty="0" smtClean="0"/>
              <a:t>. </a:t>
            </a:r>
            <a:r>
              <a:rPr lang="en-US" dirty="0" err="1" smtClean="0"/>
              <a:t>Zelf</a:t>
            </a:r>
            <a:r>
              <a:rPr lang="en-US" dirty="0" smtClean="0"/>
              <a:t> </a:t>
            </a:r>
            <a:r>
              <a:rPr lang="en-US" dirty="0" err="1" smtClean="0"/>
              <a:t>toepassen</a:t>
            </a:r>
            <a:r>
              <a:rPr lang="en-US" dirty="0" smtClean="0"/>
              <a:t> op </a:t>
            </a:r>
            <a:r>
              <a:rPr lang="en-US" dirty="0" err="1" smtClean="0"/>
              <a:t>eigen</a:t>
            </a:r>
            <a:r>
              <a:rPr lang="en-US" dirty="0" smtClean="0"/>
              <a:t> </a:t>
            </a:r>
            <a:r>
              <a:rPr lang="en-US" dirty="0" err="1" smtClean="0"/>
              <a:t>situatie</a:t>
            </a:r>
            <a:endParaRPr lang="nl-NL" dirty="0"/>
          </a:p>
        </p:txBody>
      </p:sp>
      <p:pic>
        <p:nvPicPr>
          <p:cNvPr id="38914" name="Picture 2" descr="http://www.americansforamericanenergy.org/Portals/AAE/images/Efficiency_light_bul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2857500"/>
            <a:ext cx="1500044" cy="271464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Efficiënte</a:t>
            </a:r>
            <a:r>
              <a:rPr lang="en-US" dirty="0" smtClean="0"/>
              <a:t> websites </a:t>
            </a:r>
            <a:r>
              <a:rPr lang="en-US" dirty="0" err="1" smtClean="0"/>
              <a:t>bouwen</a:t>
            </a:r>
            <a:r>
              <a:rPr lang="en-US" dirty="0" smtClean="0"/>
              <a:t>…</a:t>
            </a:r>
            <a:endParaRPr lang="nl-NL" dirty="0"/>
          </a:p>
        </p:txBody>
      </p:sp>
      <p:pic>
        <p:nvPicPr>
          <p:cNvPr id="1026" name="Picture 2" descr="C:\Users\Peter Kassenaar\Desktop\jenga01.jpg"/>
          <p:cNvPicPr>
            <a:picLocks noChangeAspect="1" noChangeArrowheads="1"/>
          </p:cNvPicPr>
          <p:nvPr/>
        </p:nvPicPr>
        <p:blipFill>
          <a:blip r:embed="rId2"/>
          <a:srcRect l="55666" t="7916" r="8709"/>
          <a:stretch>
            <a:fillRect/>
          </a:stretch>
        </p:blipFill>
        <p:spPr bwMode="auto">
          <a:xfrm>
            <a:off x="3500430" y="1571616"/>
            <a:ext cx="1357322" cy="3508384"/>
          </a:xfrm>
          <a:prstGeom prst="rect">
            <a:avLst/>
          </a:prstGeom>
          <a:noFill/>
        </p:spPr>
      </p:pic>
      <p:pic>
        <p:nvPicPr>
          <p:cNvPr id="1027" name="Picture 3" descr="C:\Users\Peter Kassenaar\Desktop\jenga02.jpg"/>
          <p:cNvPicPr>
            <a:picLocks noChangeAspect="1" noChangeArrowheads="1"/>
          </p:cNvPicPr>
          <p:nvPr/>
        </p:nvPicPr>
        <p:blipFill>
          <a:blip r:embed="rId3"/>
          <a:srcRect l="36000" t="9214"/>
          <a:stretch>
            <a:fillRect/>
          </a:stretch>
        </p:blipFill>
        <p:spPr bwMode="auto">
          <a:xfrm>
            <a:off x="5500694" y="1720110"/>
            <a:ext cx="2857520" cy="3299553"/>
          </a:xfrm>
          <a:prstGeom prst="rect">
            <a:avLst/>
          </a:prstGeom>
          <a:noFill/>
        </p:spPr>
      </p:pic>
      <p:pic>
        <p:nvPicPr>
          <p:cNvPr id="1028" name="Picture 4" descr="C:\Users\Peter Kassenaar\Desktop\rubberwood-jenga.jpg"/>
          <p:cNvPicPr>
            <a:picLocks noChangeAspect="1" noChangeArrowheads="1"/>
          </p:cNvPicPr>
          <p:nvPr/>
        </p:nvPicPr>
        <p:blipFill>
          <a:blip r:embed="rId4"/>
          <a:srcRect l="19238" r="19549"/>
          <a:stretch>
            <a:fillRect/>
          </a:stretch>
        </p:blipFill>
        <p:spPr bwMode="auto">
          <a:xfrm>
            <a:off x="142844" y="1500178"/>
            <a:ext cx="2500330" cy="326773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://samueljscott.files.wordpress.com/2007/08/question-mar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710" y="4516539"/>
            <a:ext cx="1357290" cy="1198459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742950" indent="-742950">
              <a:buAutoNum type="arabicPeriod"/>
            </a:pPr>
            <a:r>
              <a:rPr lang="en-US" dirty="0" err="1" smtClean="0"/>
              <a:t>Laat</a:t>
            </a:r>
            <a:r>
              <a:rPr lang="en-US" dirty="0" smtClean="0"/>
              <a:t> </a:t>
            </a:r>
            <a:r>
              <a:rPr lang="en-US" dirty="0" err="1" smtClean="0"/>
              <a:t>bezoekers</a:t>
            </a:r>
            <a:r>
              <a:rPr lang="en-US" dirty="0" smtClean="0"/>
              <a:t> </a:t>
            </a:r>
            <a:r>
              <a:rPr lang="en-US" dirty="0" err="1" smtClean="0"/>
              <a:t>niet</a:t>
            </a:r>
            <a:r>
              <a:rPr lang="en-US" dirty="0" smtClean="0"/>
              <a:t> </a:t>
            </a:r>
            <a:r>
              <a:rPr lang="en-US" dirty="0" err="1" smtClean="0"/>
              <a:t>nadenken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Doel</a:t>
            </a:r>
            <a:r>
              <a:rPr lang="en-US" dirty="0" smtClean="0"/>
              <a:t> van de site </a:t>
            </a:r>
            <a:r>
              <a:rPr lang="en-US" dirty="0" err="1" smtClean="0"/>
              <a:t>moet</a:t>
            </a:r>
            <a:r>
              <a:rPr lang="en-US" dirty="0" smtClean="0"/>
              <a:t> direct </a:t>
            </a:r>
            <a:r>
              <a:rPr lang="en-US" dirty="0" err="1" smtClean="0"/>
              <a:t>duidelijk</a:t>
            </a:r>
            <a:r>
              <a:rPr lang="en-US" dirty="0" smtClean="0"/>
              <a:t> </a:t>
            </a:r>
            <a:r>
              <a:rPr lang="en-US" dirty="0" err="1" smtClean="0"/>
              <a:t>zijn</a:t>
            </a:r>
            <a:endParaRPr lang="en-US" dirty="0" smtClean="0"/>
          </a:p>
          <a:p>
            <a:r>
              <a:rPr lang="en-US" dirty="0" err="1" smtClean="0"/>
              <a:t>Beantwoord</a:t>
            </a:r>
            <a:r>
              <a:rPr lang="en-US" dirty="0" smtClean="0"/>
              <a:t> direct </a:t>
            </a:r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 smtClean="0"/>
              <a:t>vragen</a:t>
            </a:r>
            <a:r>
              <a:rPr lang="en-US" dirty="0" smtClean="0"/>
              <a:t> van de </a:t>
            </a:r>
            <a:r>
              <a:rPr lang="en-US" dirty="0" err="1" smtClean="0"/>
              <a:t>bezoeker</a:t>
            </a:r>
            <a:r>
              <a:rPr lang="en-US" dirty="0" smtClean="0"/>
              <a:t>, </a:t>
            </a:r>
            <a:r>
              <a:rPr lang="en-US" dirty="0" err="1" smtClean="0"/>
              <a:t>zoals</a:t>
            </a:r>
            <a:endParaRPr lang="en-US" dirty="0" smtClean="0"/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Wat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ik</a:t>
            </a:r>
            <a:r>
              <a:rPr lang="en-US" dirty="0" smtClean="0"/>
              <a:t> </a:t>
            </a:r>
            <a:r>
              <a:rPr lang="en-US" dirty="0" err="1" smtClean="0"/>
              <a:t>hier</a:t>
            </a:r>
            <a:r>
              <a:rPr lang="en-US" dirty="0" smtClean="0"/>
              <a:t> </a:t>
            </a:r>
            <a:r>
              <a:rPr lang="en-US" dirty="0" err="1" smtClean="0"/>
              <a:t>doen</a:t>
            </a:r>
            <a:r>
              <a:rPr lang="en-US" dirty="0" smtClean="0"/>
              <a:t>?” (=</a:t>
            </a:r>
            <a:r>
              <a:rPr lang="en-US" dirty="0" err="1" smtClean="0"/>
              <a:t>presenteer</a:t>
            </a:r>
            <a:r>
              <a:rPr lang="en-US" dirty="0" smtClean="0"/>
              <a:t> </a:t>
            </a:r>
            <a:r>
              <a:rPr lang="en-US" dirty="0" err="1" smtClean="0"/>
              <a:t>uw</a:t>
            </a:r>
            <a:r>
              <a:rPr lang="en-US" dirty="0" smtClean="0"/>
              <a:t> product)</a:t>
            </a:r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Waar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ik</a:t>
            </a:r>
            <a:r>
              <a:rPr lang="en-US" dirty="0" smtClean="0"/>
              <a:t> </a:t>
            </a:r>
            <a:r>
              <a:rPr lang="en-US" dirty="0" err="1" smtClean="0"/>
              <a:t>naar</a:t>
            </a:r>
            <a:r>
              <a:rPr lang="en-US" dirty="0" smtClean="0"/>
              <a:t> toe?” (= </a:t>
            </a:r>
            <a:r>
              <a:rPr lang="en-US" dirty="0" err="1" smtClean="0"/>
              <a:t>duidelijke</a:t>
            </a:r>
            <a:r>
              <a:rPr lang="en-US" dirty="0" smtClean="0"/>
              <a:t> </a:t>
            </a:r>
            <a:r>
              <a:rPr lang="en-US" dirty="0" err="1" smtClean="0"/>
              <a:t>navigatie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Wat</a:t>
            </a:r>
            <a:r>
              <a:rPr lang="en-US" dirty="0" smtClean="0"/>
              <a:t> is </a:t>
            </a:r>
            <a:r>
              <a:rPr lang="en-US" dirty="0" err="1" smtClean="0"/>
              <a:t>dit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bedrijf</a:t>
            </a:r>
            <a:r>
              <a:rPr lang="en-US" dirty="0" smtClean="0"/>
              <a:t>?” (= </a:t>
            </a:r>
            <a:r>
              <a:rPr lang="en-US" dirty="0" err="1" smtClean="0"/>
              <a:t>contactinformatie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…</a:t>
            </a:r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Wat</a:t>
            </a:r>
            <a:r>
              <a:rPr lang="en-US" dirty="0" smtClean="0"/>
              <a:t> </a:t>
            </a:r>
            <a:r>
              <a:rPr lang="en-US" dirty="0" err="1" smtClean="0"/>
              <a:t>verkoopt</a:t>
            </a:r>
            <a:r>
              <a:rPr lang="en-US" dirty="0" smtClean="0"/>
              <a:t> </a:t>
            </a:r>
            <a:r>
              <a:rPr lang="en-US" dirty="0" err="1" smtClean="0"/>
              <a:t>dit</a:t>
            </a:r>
            <a:r>
              <a:rPr lang="en-US" dirty="0" smtClean="0"/>
              <a:t> </a:t>
            </a:r>
            <a:r>
              <a:rPr lang="en-US" dirty="0" err="1" smtClean="0"/>
              <a:t>bedrijf</a:t>
            </a:r>
            <a:r>
              <a:rPr lang="en-US" dirty="0" smtClean="0"/>
              <a:t>?</a:t>
            </a:r>
            <a:endParaRPr lang="nl-NL" dirty="0"/>
          </a:p>
        </p:txBody>
      </p:sp>
      <p:pic>
        <p:nvPicPr>
          <p:cNvPr id="12" name="Tijdelijke aanduiding voor inhoud 11" descr="PPT27E9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42844" y="1428739"/>
            <a:ext cx="4395790" cy="3129207"/>
          </a:xfrm>
        </p:spPr>
      </p:pic>
      <p:pic>
        <p:nvPicPr>
          <p:cNvPr id="10" name="Afbeelding 9" descr="PPTEB6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409700"/>
            <a:ext cx="4415549" cy="31432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</a:t>
            </a:r>
            <a:r>
              <a:rPr lang="en-US" dirty="0" err="1" smtClean="0"/>
              <a:t>Bezoekers</a:t>
            </a:r>
            <a:r>
              <a:rPr lang="en-US" dirty="0" smtClean="0"/>
              <a:t> </a:t>
            </a:r>
            <a:r>
              <a:rPr lang="en-US" dirty="0" err="1" smtClean="0"/>
              <a:t>hebben</a:t>
            </a:r>
            <a:r>
              <a:rPr lang="en-US" dirty="0" smtClean="0"/>
              <a:t> </a:t>
            </a:r>
            <a:r>
              <a:rPr lang="en-US" dirty="0" err="1" smtClean="0"/>
              <a:t>haast</a:t>
            </a:r>
            <a:r>
              <a:rPr lang="en-US" dirty="0" smtClean="0"/>
              <a:t>!</a:t>
            </a:r>
            <a:endParaRPr lang="nl-NL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"/>
          </p:nvPr>
        </p:nvSpPr>
        <p:spPr>
          <a:xfrm>
            <a:off x="457200" y="1333500"/>
            <a:ext cx="8229600" cy="4024329"/>
          </a:xfrm>
        </p:spPr>
        <p:txBody>
          <a:bodyPr>
            <a:normAutofit/>
          </a:bodyPr>
          <a:lstStyle/>
          <a:p>
            <a:r>
              <a:rPr lang="en-US" dirty="0" err="1" smtClean="0"/>
              <a:t>Als</a:t>
            </a:r>
            <a:r>
              <a:rPr lang="en-US" dirty="0" smtClean="0"/>
              <a:t> </a:t>
            </a:r>
            <a:r>
              <a:rPr lang="en-US" dirty="0" err="1" smtClean="0"/>
              <a:t>ze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taak</a:t>
            </a:r>
            <a:r>
              <a:rPr lang="en-US" dirty="0" smtClean="0"/>
              <a:t> </a:t>
            </a:r>
            <a:r>
              <a:rPr lang="en-US" dirty="0" err="1" smtClean="0"/>
              <a:t>moeten</a:t>
            </a:r>
            <a:r>
              <a:rPr lang="en-US" dirty="0" smtClean="0"/>
              <a:t> </a:t>
            </a:r>
            <a:r>
              <a:rPr lang="en-US" dirty="0" err="1" smtClean="0"/>
              <a:t>uitvoeren</a:t>
            </a:r>
            <a:r>
              <a:rPr lang="en-US" dirty="0" smtClean="0"/>
              <a:t> op de site, </a:t>
            </a:r>
            <a:r>
              <a:rPr lang="en-US" dirty="0" err="1" smtClean="0"/>
              <a:t>werp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geen</a:t>
            </a:r>
            <a:r>
              <a:rPr lang="en-US" dirty="0" smtClean="0"/>
              <a:t> </a:t>
            </a:r>
            <a:r>
              <a:rPr lang="en-US" dirty="0" err="1" smtClean="0"/>
              <a:t>hindernissen</a:t>
            </a:r>
            <a:r>
              <a:rPr lang="en-US" dirty="0" smtClean="0"/>
              <a:t> op</a:t>
            </a:r>
          </a:p>
          <a:p>
            <a:r>
              <a:rPr lang="en-US" dirty="0" err="1" smtClean="0"/>
              <a:t>Denk</a:t>
            </a:r>
            <a:r>
              <a:rPr lang="en-US" dirty="0" smtClean="0"/>
              <a:t> </a:t>
            </a:r>
            <a:r>
              <a:rPr lang="en-US" dirty="0" err="1" smtClean="0"/>
              <a:t>aan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Contactinformatie</a:t>
            </a:r>
            <a:endParaRPr lang="en-US" dirty="0" smtClean="0"/>
          </a:p>
          <a:p>
            <a:pPr lvl="1"/>
            <a:r>
              <a:rPr lang="en-US" dirty="0" smtClean="0"/>
              <a:t>Accounts </a:t>
            </a:r>
            <a:r>
              <a:rPr lang="en-US" dirty="0" err="1" smtClean="0"/>
              <a:t>registreren</a:t>
            </a:r>
            <a:endParaRPr lang="en-US" dirty="0" smtClean="0"/>
          </a:p>
          <a:p>
            <a:pPr lvl="1"/>
            <a:r>
              <a:rPr lang="en-US" dirty="0" smtClean="0"/>
              <a:t>FAQ/</a:t>
            </a:r>
            <a:r>
              <a:rPr lang="en-US" dirty="0" err="1" smtClean="0"/>
              <a:t>productinformatie</a:t>
            </a:r>
            <a:r>
              <a:rPr lang="en-US" dirty="0" smtClean="0"/>
              <a:t> (door)</a:t>
            </a:r>
            <a:r>
              <a:rPr lang="en-US" dirty="0" err="1" smtClean="0"/>
              <a:t>zoeken</a:t>
            </a:r>
            <a:r>
              <a:rPr lang="en-US" dirty="0" smtClean="0"/>
              <a:t>, etc.</a:t>
            </a:r>
          </a:p>
          <a:p>
            <a:r>
              <a:rPr lang="en-US" dirty="0" err="1" smtClean="0"/>
              <a:t>Analyseer</a:t>
            </a:r>
            <a:r>
              <a:rPr lang="en-US" dirty="0" smtClean="0"/>
              <a:t> </a:t>
            </a:r>
            <a:r>
              <a:rPr lang="en-US" dirty="0" err="1" smtClean="0"/>
              <a:t>dit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uw</a:t>
            </a:r>
            <a:r>
              <a:rPr lang="en-US" dirty="0" smtClean="0"/>
              <a:t> </a:t>
            </a:r>
            <a:r>
              <a:rPr lang="en-US" dirty="0" err="1" smtClean="0"/>
              <a:t>eigen</a:t>
            </a:r>
            <a:r>
              <a:rPr lang="en-US" dirty="0" smtClean="0"/>
              <a:t> site</a:t>
            </a:r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PPT87D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500179"/>
            <a:ext cx="4143404" cy="3310250"/>
          </a:xfrm>
          <a:prstGeom prst="rect">
            <a:avLst/>
          </a:prstGeom>
        </p:spPr>
      </p:pic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Wat</a:t>
            </a:r>
            <a:r>
              <a:rPr lang="en-US" dirty="0" smtClean="0"/>
              <a:t> </a:t>
            </a:r>
            <a:r>
              <a:rPr lang="en-US" dirty="0" err="1" smtClean="0"/>
              <a:t>registreert</a:t>
            </a:r>
            <a:r>
              <a:rPr lang="en-US" dirty="0" smtClean="0"/>
              <a:t> het </a:t>
            </a:r>
            <a:r>
              <a:rPr lang="en-US" dirty="0" err="1" smtClean="0"/>
              <a:t>makkelijkst</a:t>
            </a:r>
            <a:r>
              <a:rPr lang="en-US" dirty="0" smtClean="0"/>
              <a:t>?</a:t>
            </a:r>
            <a:endParaRPr lang="nl-NL" dirty="0"/>
          </a:p>
        </p:txBody>
      </p:sp>
      <p:pic>
        <p:nvPicPr>
          <p:cNvPr id="15" name="Tijdelijke aanduiding voor inhoud 14" descr="PPT25DB.pn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4291792" y="1643054"/>
            <a:ext cx="4592950" cy="3143272"/>
          </a:xfrm>
        </p:spPr>
      </p:pic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</a:t>
            </a:r>
            <a:r>
              <a:rPr lang="en-US" dirty="0" err="1" smtClean="0"/>
              <a:t>Laat</a:t>
            </a:r>
            <a:r>
              <a:rPr lang="en-US" dirty="0" smtClean="0"/>
              <a:t> </a:t>
            </a:r>
            <a:r>
              <a:rPr lang="en-US" dirty="0" err="1" smtClean="0"/>
              <a:t>gebruikers</a:t>
            </a:r>
            <a:r>
              <a:rPr lang="en-US" dirty="0" smtClean="0"/>
              <a:t> </a:t>
            </a:r>
            <a:r>
              <a:rPr lang="en-US" dirty="0" err="1" smtClean="0"/>
              <a:t>zoeken</a:t>
            </a:r>
            <a:endParaRPr lang="nl-NL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80% van </a:t>
            </a:r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 smtClean="0"/>
              <a:t>gebruikers</a:t>
            </a:r>
            <a:r>
              <a:rPr lang="en-US" dirty="0" smtClean="0"/>
              <a:t> is ‘</a:t>
            </a:r>
            <a:r>
              <a:rPr lang="en-US" dirty="0" err="1" smtClean="0"/>
              <a:t>zoekgeorienteerd</a:t>
            </a:r>
            <a:r>
              <a:rPr lang="en-US" dirty="0" smtClean="0"/>
              <a:t>’</a:t>
            </a:r>
          </a:p>
          <a:p>
            <a:r>
              <a:rPr lang="en-US" dirty="0" err="1" smtClean="0"/>
              <a:t>Biedt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standaard</a:t>
            </a:r>
            <a:r>
              <a:rPr lang="en-US" dirty="0" smtClean="0"/>
              <a:t> </a:t>
            </a:r>
            <a:r>
              <a:rPr lang="en-US" b="1" dirty="0" err="1" smtClean="0"/>
              <a:t>zichtbaar</a:t>
            </a:r>
            <a:r>
              <a:rPr lang="en-US" b="1" dirty="0" smtClean="0"/>
              <a:t> </a:t>
            </a:r>
            <a:r>
              <a:rPr lang="en-US" dirty="0" err="1" smtClean="0"/>
              <a:t>zoekveld</a:t>
            </a:r>
            <a:r>
              <a:rPr lang="en-US" dirty="0" smtClean="0"/>
              <a:t> op de </a:t>
            </a:r>
            <a:r>
              <a:rPr lang="en-US" dirty="0" err="1" smtClean="0"/>
              <a:t>pagina</a:t>
            </a:r>
            <a:endParaRPr lang="en-US" dirty="0" smtClean="0"/>
          </a:p>
          <a:p>
            <a:r>
              <a:rPr lang="en-US" dirty="0" err="1" smtClean="0"/>
              <a:t>Plaats</a:t>
            </a:r>
            <a:r>
              <a:rPr lang="en-US" dirty="0" smtClean="0"/>
              <a:t> </a:t>
            </a:r>
            <a:r>
              <a:rPr lang="en-US" dirty="0" err="1" smtClean="0"/>
              <a:t>dit</a:t>
            </a:r>
            <a:r>
              <a:rPr lang="en-US" dirty="0" smtClean="0"/>
              <a:t> </a:t>
            </a:r>
            <a:r>
              <a:rPr lang="en-US" dirty="0" err="1" smtClean="0"/>
              <a:t>centraal</a:t>
            </a:r>
            <a:r>
              <a:rPr lang="en-US" dirty="0" smtClean="0"/>
              <a:t>, of </a:t>
            </a:r>
            <a:r>
              <a:rPr lang="en-US" dirty="0" err="1" smtClean="0"/>
              <a:t>rechtsboven</a:t>
            </a:r>
            <a:endParaRPr lang="en-US" dirty="0" smtClean="0"/>
          </a:p>
          <a:p>
            <a:r>
              <a:rPr lang="en-US" dirty="0" err="1" smtClean="0"/>
              <a:t>Houdt</a:t>
            </a:r>
            <a:r>
              <a:rPr lang="en-US" dirty="0" smtClean="0"/>
              <a:t> het </a:t>
            </a:r>
            <a:r>
              <a:rPr lang="en-US" dirty="0" err="1" smtClean="0"/>
              <a:t>zoekveld</a:t>
            </a:r>
            <a:r>
              <a:rPr lang="en-US" dirty="0" smtClean="0"/>
              <a:t> </a:t>
            </a:r>
            <a:r>
              <a:rPr lang="en-US" dirty="0" err="1" smtClean="0"/>
              <a:t>simpel</a:t>
            </a:r>
            <a:endParaRPr lang="en-US" dirty="0" smtClean="0"/>
          </a:p>
          <a:p>
            <a:r>
              <a:rPr lang="en-US" dirty="0" err="1" smtClean="0"/>
              <a:t>Geen</a:t>
            </a:r>
            <a:r>
              <a:rPr lang="en-US" dirty="0" smtClean="0"/>
              <a:t> </a:t>
            </a:r>
            <a:r>
              <a:rPr lang="en-US" dirty="0" err="1" smtClean="0"/>
              <a:t>eigen</a:t>
            </a:r>
            <a:r>
              <a:rPr lang="en-US" dirty="0" smtClean="0"/>
              <a:t> </a:t>
            </a:r>
            <a:r>
              <a:rPr lang="en-US" dirty="0" err="1" smtClean="0"/>
              <a:t>zoekfunctionaliteit</a:t>
            </a:r>
            <a:r>
              <a:rPr lang="en-US" dirty="0" smtClean="0"/>
              <a:t>?</a:t>
            </a:r>
          </a:p>
          <a:p>
            <a:pPr lvl="1"/>
            <a:r>
              <a:rPr lang="en-US" dirty="0" err="1" smtClean="0"/>
              <a:t>Gebruik</a:t>
            </a:r>
            <a:r>
              <a:rPr lang="en-US" dirty="0" smtClean="0"/>
              <a:t> de gratis </a:t>
            </a:r>
            <a:r>
              <a:rPr lang="en-US" dirty="0" smtClean="0">
                <a:hlinkClick r:id="rId2"/>
              </a:rPr>
              <a:t>Google- </a:t>
            </a:r>
            <a:r>
              <a:rPr lang="en-US" dirty="0" smtClean="0"/>
              <a:t>of </a:t>
            </a:r>
            <a:r>
              <a:rPr lang="en-US" dirty="0" smtClean="0">
                <a:hlinkClick r:id="rId3"/>
              </a:rPr>
              <a:t>Yahoo-</a:t>
            </a:r>
            <a:r>
              <a:rPr lang="en-US" dirty="0" err="1" smtClean="0">
                <a:hlinkClick r:id="rId3"/>
              </a:rPr>
              <a:t>zoekdiensten</a:t>
            </a:r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Zoeken</a:t>
            </a:r>
            <a:endParaRPr lang="nl-NL" dirty="0"/>
          </a:p>
        </p:txBody>
      </p:sp>
      <p:pic>
        <p:nvPicPr>
          <p:cNvPr id="16" name="Tijdelijke aanduiding voor inhoud 15" descr="bol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3813" y="1285864"/>
            <a:ext cx="4691063" cy="3071834"/>
          </a:xfrm>
        </p:spPr>
      </p:pic>
      <p:pic>
        <p:nvPicPr>
          <p:cNvPr id="24577" name="Picture 1" descr="C:\Users\Peter Kassenaar\Desktop\wehkamp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285864"/>
            <a:ext cx="4315471" cy="307183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</a:t>
            </a:r>
            <a:r>
              <a:rPr lang="en-US" dirty="0" err="1" smtClean="0"/>
              <a:t>Gebruik</a:t>
            </a:r>
            <a:r>
              <a:rPr lang="en-US" dirty="0" smtClean="0"/>
              <a:t> </a:t>
            </a:r>
            <a:r>
              <a:rPr lang="en-US" dirty="0" err="1" smtClean="0"/>
              <a:t>tekst</a:t>
            </a:r>
            <a:r>
              <a:rPr lang="en-US" dirty="0" smtClean="0"/>
              <a:t> </a:t>
            </a:r>
            <a:r>
              <a:rPr lang="en-US" dirty="0" err="1" smtClean="0"/>
              <a:t>effectief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Pas de </a:t>
            </a:r>
            <a:r>
              <a:rPr lang="en-US" dirty="0" err="1" smtClean="0"/>
              <a:t>tekst</a:t>
            </a:r>
            <a:r>
              <a:rPr lang="en-US" dirty="0" smtClean="0"/>
              <a:t> </a:t>
            </a:r>
            <a:r>
              <a:rPr lang="en-US" dirty="0" err="1" smtClean="0"/>
              <a:t>aan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online </a:t>
            </a:r>
            <a:r>
              <a:rPr lang="en-US" dirty="0" err="1" smtClean="0"/>
              <a:t>gebruik</a:t>
            </a:r>
            <a:endParaRPr lang="en-US" dirty="0" smtClean="0"/>
          </a:p>
          <a:p>
            <a:r>
              <a:rPr lang="en-US" dirty="0" err="1" smtClean="0"/>
              <a:t>Vermijd</a:t>
            </a:r>
            <a:r>
              <a:rPr lang="en-US" dirty="0" smtClean="0"/>
              <a:t> </a:t>
            </a:r>
            <a:r>
              <a:rPr lang="en-US" dirty="0" err="1" smtClean="0"/>
              <a:t>lange</a:t>
            </a:r>
            <a:r>
              <a:rPr lang="en-US" dirty="0" smtClean="0"/>
              <a:t> </a:t>
            </a:r>
            <a:r>
              <a:rPr lang="en-US" dirty="0" err="1" smtClean="0"/>
              <a:t>zinnen</a:t>
            </a:r>
            <a:r>
              <a:rPr lang="en-US" dirty="0" smtClean="0"/>
              <a:t> en </a:t>
            </a:r>
            <a:r>
              <a:rPr lang="en-US" dirty="0" err="1" smtClean="0"/>
              <a:t>lange</a:t>
            </a:r>
            <a:r>
              <a:rPr lang="en-US" dirty="0" smtClean="0"/>
              <a:t> </a:t>
            </a:r>
            <a:r>
              <a:rPr lang="en-US" dirty="0" err="1" smtClean="0"/>
              <a:t>tekstblokken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Gebruik</a:t>
            </a:r>
            <a:r>
              <a:rPr lang="en-US" dirty="0" smtClean="0"/>
              <a:t> </a:t>
            </a:r>
            <a:r>
              <a:rPr lang="en-US" b="1" dirty="0" err="1" smtClean="0"/>
              <a:t>tussenkopjes</a:t>
            </a:r>
            <a:endParaRPr lang="en-US" b="1" dirty="0" smtClean="0"/>
          </a:p>
          <a:p>
            <a:r>
              <a:rPr lang="en-US" dirty="0" err="1" smtClean="0"/>
              <a:t>Gebruik</a:t>
            </a:r>
            <a:r>
              <a:rPr lang="en-US" dirty="0" smtClean="0"/>
              <a:t> </a:t>
            </a:r>
            <a:r>
              <a:rPr lang="en-US" b="1" dirty="0" err="1" smtClean="0"/>
              <a:t>opsommingen</a:t>
            </a:r>
            <a:r>
              <a:rPr lang="en-US" dirty="0" smtClean="0"/>
              <a:t>/</a:t>
            </a:r>
            <a:r>
              <a:rPr lang="en-US" dirty="0" err="1" smtClean="0"/>
              <a:t>lijsten</a:t>
            </a:r>
            <a:endParaRPr lang="en-US" dirty="0" smtClean="0"/>
          </a:p>
          <a:p>
            <a:r>
              <a:rPr lang="en-US" dirty="0" err="1" smtClean="0"/>
              <a:t>Benadruk</a:t>
            </a:r>
            <a:r>
              <a:rPr lang="en-US" dirty="0" smtClean="0"/>
              <a:t> </a:t>
            </a:r>
            <a:r>
              <a:rPr lang="en-US" dirty="0" err="1" smtClean="0"/>
              <a:t>belangrijke</a:t>
            </a:r>
            <a:r>
              <a:rPr lang="en-US" dirty="0" smtClean="0"/>
              <a:t> </a:t>
            </a:r>
            <a:r>
              <a:rPr lang="en-US" dirty="0" err="1" smtClean="0"/>
              <a:t>begrippen</a:t>
            </a:r>
            <a:r>
              <a:rPr lang="en-US" dirty="0" smtClean="0"/>
              <a:t> met </a:t>
            </a:r>
            <a:r>
              <a:rPr lang="en-US" b="1" dirty="0" smtClean="0"/>
              <a:t>vet</a:t>
            </a:r>
          </a:p>
          <a:p>
            <a:r>
              <a:rPr lang="en-US" dirty="0" smtClean="0"/>
              <a:t>Leer de </a:t>
            </a:r>
            <a:r>
              <a:rPr lang="en-US" dirty="0" err="1" smtClean="0"/>
              <a:t>regels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b="1" dirty="0" err="1" smtClean="0"/>
              <a:t>webschrijven</a:t>
            </a:r>
            <a:endParaRPr lang="nl-NL" b="1" dirty="0"/>
          </a:p>
        </p:txBody>
      </p:sp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Tekstgebruik</a:t>
            </a:r>
            <a:endParaRPr lang="nl-NL" dirty="0"/>
          </a:p>
        </p:txBody>
      </p:sp>
      <p:pic>
        <p:nvPicPr>
          <p:cNvPr id="26626" name="Picture 2" descr="C:\Users\Peter Kassenaar\Desktop\akz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740"/>
            <a:ext cx="5131746" cy="3000396"/>
          </a:xfrm>
          <a:prstGeom prst="rect">
            <a:avLst/>
          </a:prstGeom>
          <a:noFill/>
        </p:spPr>
      </p:pic>
      <p:pic>
        <p:nvPicPr>
          <p:cNvPr id="7" name="Afbeelding 6" descr="PPT96C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4" y="2000244"/>
            <a:ext cx="4558629" cy="31432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</a:t>
            </a:r>
            <a:r>
              <a:rPr lang="en-US" dirty="0" err="1" smtClean="0"/>
              <a:t>Houd</a:t>
            </a:r>
            <a:r>
              <a:rPr lang="en-US" dirty="0" smtClean="0"/>
              <a:t> lay-out </a:t>
            </a:r>
            <a:r>
              <a:rPr lang="en-US" dirty="0" err="1" smtClean="0"/>
              <a:t>eenvoudig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Het web is al complex </a:t>
            </a:r>
            <a:r>
              <a:rPr lang="en-US" dirty="0" err="1" smtClean="0"/>
              <a:t>genoeg</a:t>
            </a:r>
            <a:endParaRPr lang="en-US" dirty="0" smtClean="0"/>
          </a:p>
          <a:p>
            <a:pPr lvl="1"/>
            <a:r>
              <a:rPr lang="en-US" dirty="0" smtClean="0"/>
              <a:t>KISS: Keep It Simple, Stupid</a:t>
            </a:r>
          </a:p>
          <a:p>
            <a:r>
              <a:rPr lang="en-US" dirty="0" err="1" smtClean="0"/>
              <a:t>Zorg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snel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onderscheiden</a:t>
            </a:r>
            <a:r>
              <a:rPr lang="en-US" dirty="0" smtClean="0"/>
              <a:t> </a:t>
            </a:r>
            <a:r>
              <a:rPr lang="en-US" dirty="0" err="1" smtClean="0"/>
              <a:t>regio’s</a:t>
            </a:r>
            <a:r>
              <a:rPr lang="en-US" dirty="0" smtClean="0"/>
              <a:t> op de </a:t>
            </a:r>
            <a:r>
              <a:rPr lang="en-US" dirty="0" err="1" smtClean="0"/>
              <a:t>pagina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Header/Logo</a:t>
            </a:r>
          </a:p>
          <a:p>
            <a:pPr lvl="1"/>
            <a:r>
              <a:rPr lang="en-US" dirty="0" err="1" smtClean="0"/>
              <a:t>Navigatie</a:t>
            </a:r>
            <a:endParaRPr lang="en-US" dirty="0" smtClean="0"/>
          </a:p>
          <a:p>
            <a:pPr lvl="1"/>
            <a:r>
              <a:rPr lang="en-US" dirty="0" err="1" smtClean="0"/>
              <a:t>Inhoud</a:t>
            </a:r>
            <a:endParaRPr lang="en-US" dirty="0" smtClean="0"/>
          </a:p>
          <a:p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Vreemde</a:t>
            </a:r>
            <a:r>
              <a:rPr lang="en-US" dirty="0" smtClean="0"/>
              <a:t> </a:t>
            </a:r>
            <a:r>
              <a:rPr lang="en-US" dirty="0" err="1" smtClean="0"/>
              <a:t>taal</a:t>
            </a:r>
            <a:r>
              <a:rPr lang="en-US" dirty="0" smtClean="0"/>
              <a:t> – </a:t>
            </a:r>
            <a:r>
              <a:rPr lang="en-US" dirty="0" err="1" smtClean="0"/>
              <a:t>toch</a:t>
            </a:r>
            <a:r>
              <a:rPr lang="en-US" dirty="0" smtClean="0"/>
              <a:t> </a:t>
            </a:r>
            <a:r>
              <a:rPr lang="en-US" dirty="0" err="1" smtClean="0"/>
              <a:t>duidelijk</a:t>
            </a:r>
            <a:endParaRPr lang="nl-NL" dirty="0"/>
          </a:p>
        </p:txBody>
      </p:sp>
      <p:pic>
        <p:nvPicPr>
          <p:cNvPr id="4" name="Tijdelijke aanduiding voor inhoud 3" descr="port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057373" y="1333500"/>
            <a:ext cx="5264204" cy="3746500"/>
          </a:xfrm>
        </p:spPr>
      </p:pic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6. </a:t>
            </a:r>
            <a:r>
              <a:rPr lang="en-US" dirty="0" err="1" smtClean="0"/>
              <a:t>Wees</a:t>
            </a:r>
            <a:r>
              <a:rPr lang="en-US" dirty="0" smtClean="0"/>
              <a:t> </a:t>
            </a:r>
            <a:r>
              <a:rPr lang="en-US" dirty="0" err="1" smtClean="0"/>
              <a:t>niet</a:t>
            </a:r>
            <a:r>
              <a:rPr lang="en-US" dirty="0" smtClean="0"/>
              <a:t> bang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witruimte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Witruimte</a:t>
            </a:r>
            <a:r>
              <a:rPr lang="en-US" dirty="0" smtClean="0"/>
              <a:t> </a:t>
            </a:r>
            <a:r>
              <a:rPr lang="en-US" dirty="0" err="1" smtClean="0"/>
              <a:t>biedt</a:t>
            </a:r>
            <a:r>
              <a:rPr lang="en-US" dirty="0" smtClean="0"/>
              <a:t> rust in het design</a:t>
            </a:r>
          </a:p>
          <a:p>
            <a:r>
              <a:rPr lang="en-US" dirty="0" err="1" smtClean="0"/>
              <a:t>Witruimte</a:t>
            </a:r>
            <a:r>
              <a:rPr lang="en-US" dirty="0" smtClean="0"/>
              <a:t> </a:t>
            </a:r>
            <a:r>
              <a:rPr lang="en-US" dirty="0" err="1" smtClean="0"/>
              <a:t>tussen</a:t>
            </a:r>
            <a:r>
              <a:rPr lang="en-US" dirty="0" smtClean="0"/>
              <a:t> </a:t>
            </a:r>
            <a:r>
              <a:rPr lang="en-US" dirty="0" err="1" smtClean="0"/>
              <a:t>elementen</a:t>
            </a:r>
            <a:endParaRPr lang="en-US" dirty="0" smtClean="0"/>
          </a:p>
          <a:p>
            <a:pPr lvl="1"/>
            <a:r>
              <a:rPr lang="en-US" dirty="0" err="1" smtClean="0"/>
              <a:t>Een</a:t>
            </a:r>
            <a:r>
              <a:rPr lang="en-US" dirty="0" smtClean="0"/>
              <a:t> design </a:t>
            </a:r>
            <a:r>
              <a:rPr lang="en-US" dirty="0" err="1" smtClean="0"/>
              <a:t>hoeft</a:t>
            </a:r>
            <a:r>
              <a:rPr lang="en-US" dirty="0" smtClean="0"/>
              <a:t> </a:t>
            </a:r>
            <a:r>
              <a:rPr lang="en-US" dirty="0" err="1" smtClean="0"/>
              <a:t>niet</a:t>
            </a:r>
            <a:r>
              <a:rPr lang="en-US" dirty="0" smtClean="0"/>
              <a:t> ‘</a:t>
            </a:r>
            <a:r>
              <a:rPr lang="en-US" dirty="0" err="1" smtClean="0"/>
              <a:t>blokkerig</a:t>
            </a:r>
            <a:r>
              <a:rPr lang="en-US" dirty="0" smtClean="0"/>
              <a:t>’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Witruimte</a:t>
            </a:r>
            <a:r>
              <a:rPr lang="en-US" dirty="0" smtClean="0"/>
              <a:t> </a:t>
            </a:r>
            <a:r>
              <a:rPr lang="en-US" dirty="0" err="1" smtClean="0"/>
              <a:t>tussen</a:t>
            </a:r>
            <a:r>
              <a:rPr lang="en-US" dirty="0" smtClean="0"/>
              <a:t> </a:t>
            </a:r>
            <a:r>
              <a:rPr lang="en-US" dirty="0" err="1" smtClean="0"/>
              <a:t>tekst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 smtClean="0"/>
              <a:t>leesbaarheid</a:t>
            </a:r>
            <a:r>
              <a:rPr lang="en-US" dirty="0" smtClean="0"/>
              <a:t>! </a:t>
            </a:r>
            <a:r>
              <a:rPr lang="en-US" dirty="0" err="1" smtClean="0"/>
              <a:t>Regelafstand</a:t>
            </a:r>
            <a:r>
              <a:rPr lang="en-US" dirty="0" smtClean="0"/>
              <a:t> 1,5 of </a:t>
            </a:r>
            <a:r>
              <a:rPr lang="en-US" dirty="0" err="1" smtClean="0"/>
              <a:t>groter</a:t>
            </a:r>
            <a:endParaRPr lang="en-US" dirty="0" smtClean="0"/>
          </a:p>
          <a:p>
            <a:r>
              <a:rPr lang="en-US" dirty="0" err="1" smtClean="0"/>
              <a:t>Verwijder</a:t>
            </a:r>
            <a:r>
              <a:rPr lang="en-US" dirty="0" smtClean="0"/>
              <a:t> </a:t>
            </a:r>
            <a:r>
              <a:rPr lang="en-US" dirty="0" err="1" smtClean="0"/>
              <a:t>ruis-elementen</a:t>
            </a:r>
            <a:r>
              <a:rPr lang="en-US" dirty="0" smtClean="0"/>
              <a:t>. Strip de </a:t>
            </a:r>
            <a:r>
              <a:rPr lang="en-US" dirty="0" err="1" smtClean="0"/>
              <a:t>pagina</a:t>
            </a:r>
            <a:endParaRPr lang="en-US" dirty="0" smtClean="0"/>
          </a:p>
          <a:p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8638" y="214294"/>
            <a:ext cx="8543956" cy="1199874"/>
          </a:xfrm>
        </p:spPr>
        <p:txBody>
          <a:bodyPr>
            <a:normAutofit/>
          </a:bodyPr>
          <a:lstStyle/>
          <a:p>
            <a:r>
              <a:rPr lang="en-US" dirty="0" err="1" smtClean="0"/>
              <a:t>Gebruik</a:t>
            </a:r>
            <a:r>
              <a:rPr lang="en-US" dirty="0" smtClean="0"/>
              <a:t> </a:t>
            </a:r>
            <a:r>
              <a:rPr lang="en-US" dirty="0" err="1" smtClean="0"/>
              <a:t>witruimte</a:t>
            </a:r>
            <a:r>
              <a:rPr lang="en-US" dirty="0" smtClean="0"/>
              <a:t> – het </a:t>
            </a:r>
            <a:r>
              <a:rPr lang="en-US" dirty="0" err="1" smtClean="0"/>
              <a:t>resultaat</a:t>
            </a:r>
            <a:endParaRPr lang="nl-NL" dirty="0"/>
          </a:p>
        </p:txBody>
      </p:sp>
      <p:pic>
        <p:nvPicPr>
          <p:cNvPr id="27650" name="Picture 2" descr="C:\Users\Peter Kassenaar\Desktop\cssedi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3" y="1500178"/>
            <a:ext cx="5127849" cy="3357586"/>
          </a:xfrm>
          <a:prstGeom prst="rect">
            <a:avLst/>
          </a:prstGeom>
          <a:noFill/>
        </p:spPr>
      </p:pic>
      <p:pic>
        <p:nvPicPr>
          <p:cNvPr id="27651" name="Picture 3" descr="C:\Users\Peter Kassenaar\Desktop\vstudi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2428872"/>
            <a:ext cx="4722692" cy="309229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</a:t>
            </a:r>
            <a:r>
              <a:rPr lang="en-US" dirty="0" err="1" smtClean="0"/>
              <a:t>Maak</a:t>
            </a:r>
            <a:r>
              <a:rPr lang="en-US" dirty="0" smtClean="0"/>
              <a:t> </a:t>
            </a:r>
            <a:r>
              <a:rPr lang="en-US" dirty="0" err="1" smtClean="0"/>
              <a:t>gebruik</a:t>
            </a:r>
            <a:r>
              <a:rPr lang="en-US" dirty="0" smtClean="0"/>
              <a:t> van </a:t>
            </a:r>
            <a:r>
              <a:rPr lang="en-US" dirty="0" err="1" smtClean="0"/>
              <a:t>conventies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Internetters</a:t>
            </a:r>
            <a:r>
              <a:rPr lang="en-US" dirty="0" smtClean="0"/>
              <a:t>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inmiddels</a:t>
            </a:r>
            <a:r>
              <a:rPr lang="en-US" dirty="0" smtClean="0"/>
              <a:t> </a:t>
            </a:r>
            <a:r>
              <a:rPr lang="en-US" dirty="0" err="1" smtClean="0"/>
              <a:t>gewend</a:t>
            </a:r>
            <a:r>
              <a:rPr lang="en-US" dirty="0" smtClean="0"/>
              <a:t> </a:t>
            </a:r>
            <a:r>
              <a:rPr lang="en-US" dirty="0" err="1" smtClean="0"/>
              <a:t>aan</a:t>
            </a:r>
            <a:r>
              <a:rPr lang="en-US" dirty="0" smtClean="0"/>
              <a:t> ‘</a:t>
            </a:r>
            <a:r>
              <a:rPr lang="en-US" dirty="0" err="1" smtClean="0"/>
              <a:t>afspraken</a:t>
            </a:r>
            <a:r>
              <a:rPr lang="en-US" dirty="0" smtClean="0"/>
              <a:t>’ met </a:t>
            </a:r>
            <a:r>
              <a:rPr lang="en-US" dirty="0" err="1" smtClean="0"/>
              <a:t>betrekking</a:t>
            </a:r>
            <a:r>
              <a:rPr lang="en-US" dirty="0" smtClean="0"/>
              <a:t> tot</a:t>
            </a:r>
          </a:p>
          <a:p>
            <a:pPr lvl="1"/>
            <a:r>
              <a:rPr lang="en-US" dirty="0" err="1" smtClean="0"/>
              <a:t>Navigatie</a:t>
            </a:r>
            <a:endParaRPr lang="en-US" dirty="0" smtClean="0"/>
          </a:p>
          <a:p>
            <a:pPr lvl="1"/>
            <a:r>
              <a:rPr lang="en-US" dirty="0" err="1" smtClean="0"/>
              <a:t>Inhoud</a:t>
            </a:r>
            <a:endParaRPr lang="en-US" dirty="0" smtClean="0"/>
          </a:p>
          <a:p>
            <a:pPr lvl="1"/>
            <a:r>
              <a:rPr lang="en-US" dirty="0" err="1" smtClean="0"/>
              <a:t>Visuele</a:t>
            </a:r>
            <a:r>
              <a:rPr lang="en-US" dirty="0" smtClean="0"/>
              <a:t> </a:t>
            </a:r>
            <a:r>
              <a:rPr lang="en-US" dirty="0" err="1" smtClean="0"/>
              <a:t>presentatie</a:t>
            </a:r>
            <a:r>
              <a:rPr lang="en-US" dirty="0" smtClean="0"/>
              <a:t> en </a:t>
            </a:r>
            <a:r>
              <a:rPr lang="en-US" dirty="0" err="1" smtClean="0"/>
              <a:t>hierarchie</a:t>
            </a:r>
            <a:r>
              <a:rPr lang="en-US" dirty="0" smtClean="0"/>
              <a:t> van de </a:t>
            </a:r>
            <a:r>
              <a:rPr lang="en-US" dirty="0" err="1" smtClean="0"/>
              <a:t>pagina</a:t>
            </a:r>
            <a:endParaRPr lang="en-US" dirty="0" smtClean="0"/>
          </a:p>
          <a:p>
            <a:r>
              <a:rPr lang="en-US" dirty="0" err="1" smtClean="0"/>
              <a:t>Probeer</a:t>
            </a:r>
            <a:r>
              <a:rPr lang="en-US" dirty="0" smtClean="0"/>
              <a:t> </a:t>
            </a:r>
            <a:r>
              <a:rPr lang="en-US" dirty="0" err="1" smtClean="0"/>
              <a:t>niet</a:t>
            </a:r>
            <a:r>
              <a:rPr lang="en-US" dirty="0" smtClean="0"/>
              <a:t> het </a:t>
            </a:r>
            <a:r>
              <a:rPr lang="en-US" dirty="0" err="1" smtClean="0"/>
              <a:t>wiel</a:t>
            </a:r>
            <a:r>
              <a:rPr lang="en-US" dirty="0" smtClean="0"/>
              <a:t> </a:t>
            </a:r>
            <a:r>
              <a:rPr lang="en-US" dirty="0" err="1" smtClean="0"/>
              <a:t>opnieuw</a:t>
            </a:r>
            <a:r>
              <a:rPr lang="en-US" dirty="0" smtClean="0"/>
              <a:t> </a:t>
            </a:r>
            <a:r>
              <a:rPr lang="en-US" dirty="0" err="1" smtClean="0"/>
              <a:t>uit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vinden</a:t>
            </a:r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119987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Twee (</a:t>
            </a:r>
            <a:r>
              <a:rPr lang="en-US" dirty="0" err="1" smtClean="0"/>
              <a:t>zeer</a:t>
            </a:r>
            <a:r>
              <a:rPr lang="en-US" dirty="0" smtClean="0"/>
              <a:t>) </a:t>
            </a:r>
            <a:r>
              <a:rPr lang="en-US" dirty="0" err="1" smtClean="0"/>
              <a:t>verschillende</a:t>
            </a:r>
            <a:r>
              <a:rPr lang="en-US" dirty="0" smtClean="0"/>
              <a:t> </a:t>
            </a:r>
            <a:r>
              <a:rPr lang="en-US" dirty="0" err="1" smtClean="0"/>
              <a:t>krantensites</a:t>
            </a:r>
            <a:r>
              <a:rPr lang="en-US" dirty="0" smtClean="0"/>
              <a:t>. </a:t>
            </a:r>
            <a:r>
              <a:rPr lang="en-US" dirty="0" err="1" smtClean="0"/>
              <a:t>Maar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err="1" smtClean="0"/>
              <a:t>vergelijkbare</a:t>
            </a:r>
            <a:r>
              <a:rPr lang="en-US" dirty="0" smtClean="0"/>
              <a:t> lay-</a:t>
            </a:r>
            <a:r>
              <a:rPr lang="en-US" dirty="0" err="1" smtClean="0"/>
              <a:t>outconventies</a:t>
            </a:r>
            <a:endParaRPr lang="nl-NL" dirty="0"/>
          </a:p>
        </p:txBody>
      </p:sp>
      <p:pic>
        <p:nvPicPr>
          <p:cNvPr id="28674" name="Picture 2" descr="C:\Users\Peter Kassenaar\Desktop\trou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1982327"/>
            <a:ext cx="4500595" cy="2946875"/>
          </a:xfrm>
          <a:prstGeom prst="rect">
            <a:avLst/>
          </a:prstGeom>
          <a:noFill/>
        </p:spPr>
      </p:pic>
      <p:pic>
        <p:nvPicPr>
          <p:cNvPr id="28675" name="Picture 3" descr="C:\Users\Peter Kassenaar\Desktop\telegraaf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9" y="1982327"/>
            <a:ext cx="4500562" cy="294685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8. </a:t>
            </a:r>
            <a:r>
              <a:rPr lang="en-US" dirty="0" err="1" smtClean="0"/>
              <a:t>Testen</a:t>
            </a:r>
            <a:r>
              <a:rPr lang="en-US" dirty="0" smtClean="0"/>
              <a:t>, </a:t>
            </a:r>
            <a:r>
              <a:rPr lang="en-US" dirty="0" err="1" smtClean="0"/>
              <a:t>testen</a:t>
            </a:r>
            <a:r>
              <a:rPr lang="en-US" dirty="0" smtClean="0"/>
              <a:t>, </a:t>
            </a:r>
            <a:r>
              <a:rPr lang="en-US" dirty="0" err="1" smtClean="0"/>
              <a:t>testen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Laat</a:t>
            </a:r>
            <a:r>
              <a:rPr lang="en-US" dirty="0" smtClean="0"/>
              <a:t> </a:t>
            </a:r>
            <a:r>
              <a:rPr lang="en-US" i="1" dirty="0" err="1" smtClean="0"/>
              <a:t>echte</a:t>
            </a:r>
            <a:r>
              <a:rPr lang="en-US" dirty="0" smtClean="0"/>
              <a:t> </a:t>
            </a:r>
            <a:r>
              <a:rPr lang="en-US" dirty="0" err="1" smtClean="0"/>
              <a:t>gebruikers</a:t>
            </a:r>
            <a:r>
              <a:rPr lang="en-US" dirty="0" smtClean="0"/>
              <a:t> de site </a:t>
            </a:r>
            <a:r>
              <a:rPr lang="en-US" dirty="0" err="1" smtClean="0"/>
              <a:t>testen</a:t>
            </a:r>
            <a:endParaRPr lang="en-US" dirty="0" smtClean="0"/>
          </a:p>
          <a:p>
            <a:pPr lvl="1"/>
            <a:r>
              <a:rPr lang="en-US" dirty="0" smtClean="0"/>
              <a:t>(= </a:t>
            </a:r>
            <a:r>
              <a:rPr lang="en-US" dirty="0" err="1" smtClean="0"/>
              <a:t>Niet</a:t>
            </a:r>
            <a:r>
              <a:rPr lang="en-US" dirty="0" smtClean="0"/>
              <a:t> de </a:t>
            </a:r>
            <a:r>
              <a:rPr lang="en-US" dirty="0" err="1" smtClean="0"/>
              <a:t>programmeurs</a:t>
            </a:r>
            <a:r>
              <a:rPr lang="en-US" dirty="0" smtClean="0"/>
              <a:t> of </a:t>
            </a:r>
            <a:r>
              <a:rPr lang="en-US" dirty="0" err="1" smtClean="0"/>
              <a:t>teamleiders</a:t>
            </a:r>
            <a:r>
              <a:rPr lang="en-US" dirty="0" smtClean="0"/>
              <a:t>!)</a:t>
            </a:r>
          </a:p>
          <a:p>
            <a:r>
              <a:rPr lang="en-US" dirty="0" smtClean="0"/>
              <a:t>Usability-</a:t>
            </a:r>
            <a:r>
              <a:rPr lang="en-US" dirty="0" err="1" smtClean="0"/>
              <a:t>testen</a:t>
            </a:r>
            <a:r>
              <a:rPr lang="en-US" dirty="0" smtClean="0"/>
              <a:t>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eenvoudig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Maak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aantal</a:t>
            </a:r>
            <a:r>
              <a:rPr lang="en-US" dirty="0" smtClean="0"/>
              <a:t> scenario’s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hoofdtaken</a:t>
            </a:r>
            <a:r>
              <a:rPr lang="en-US" dirty="0" smtClean="0"/>
              <a:t> op </a:t>
            </a:r>
            <a:r>
              <a:rPr lang="en-US" i="1" dirty="0" err="1" smtClean="0"/>
              <a:t>uw</a:t>
            </a:r>
            <a:r>
              <a:rPr lang="en-US" dirty="0"/>
              <a:t> </a:t>
            </a:r>
            <a:r>
              <a:rPr lang="en-US" dirty="0" smtClean="0"/>
              <a:t>site</a:t>
            </a:r>
          </a:p>
          <a:p>
            <a:pPr lvl="1"/>
            <a:r>
              <a:rPr lang="en-US" dirty="0" err="1" smtClean="0"/>
              <a:t>Kijk</a:t>
            </a:r>
            <a:r>
              <a:rPr lang="en-US" dirty="0" smtClean="0"/>
              <a:t> hoe </a:t>
            </a:r>
            <a:r>
              <a:rPr lang="en-US" dirty="0" err="1" smtClean="0"/>
              <a:t>gebruikers</a:t>
            </a:r>
            <a:r>
              <a:rPr lang="en-US" dirty="0" smtClean="0"/>
              <a:t> </a:t>
            </a:r>
            <a:r>
              <a:rPr lang="en-US" dirty="0" err="1" smtClean="0"/>
              <a:t>dit</a:t>
            </a:r>
            <a:r>
              <a:rPr lang="en-US" dirty="0" smtClean="0"/>
              <a:t> </a:t>
            </a:r>
            <a:r>
              <a:rPr lang="en-US" dirty="0" err="1" smtClean="0"/>
              <a:t>uitvoeren</a:t>
            </a:r>
            <a:endParaRPr lang="en-US" dirty="0" smtClean="0"/>
          </a:p>
          <a:p>
            <a:pPr lvl="1"/>
            <a:r>
              <a:rPr lang="en-US" dirty="0" smtClean="0"/>
              <a:t>Film de </a:t>
            </a:r>
            <a:r>
              <a:rPr lang="en-US" dirty="0" err="1" smtClean="0"/>
              <a:t>testen</a:t>
            </a:r>
            <a:r>
              <a:rPr lang="en-US" dirty="0" smtClean="0"/>
              <a:t> en </a:t>
            </a:r>
            <a:r>
              <a:rPr lang="en-US" dirty="0" err="1" smtClean="0"/>
              <a:t>bespreek</a:t>
            </a:r>
            <a:r>
              <a:rPr lang="en-US" dirty="0" smtClean="0"/>
              <a:t> </a:t>
            </a:r>
            <a:r>
              <a:rPr lang="en-US" dirty="0" err="1" smtClean="0"/>
              <a:t>dit</a:t>
            </a:r>
            <a:r>
              <a:rPr lang="en-US" dirty="0" smtClean="0"/>
              <a:t> met het </a:t>
            </a:r>
            <a:r>
              <a:rPr lang="en-US" dirty="0" err="1" smtClean="0"/>
              <a:t>ontwerpteam</a:t>
            </a:r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Gebruikerstesten</a:t>
            </a:r>
            <a:r>
              <a:rPr lang="en-US" dirty="0" smtClean="0"/>
              <a:t> in </a:t>
            </a:r>
            <a:r>
              <a:rPr lang="en-US" dirty="0" err="1" smtClean="0"/>
              <a:t>praktijk</a:t>
            </a:r>
            <a:endParaRPr lang="nl-NL" dirty="0"/>
          </a:p>
        </p:txBody>
      </p:sp>
      <p:pic>
        <p:nvPicPr>
          <p:cNvPr id="4" name="03_terug_naar_homepage.wmv">
            <a:hlinkClick r:id="" action="ppaction://media"/>
          </p:cNvPr>
          <p:cNvPicPr>
            <a:picLocks noGrp="1"/>
          </p:cNvPicPr>
          <p:nvPr>
            <p:ph sz="quarter"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71688" y="1285875"/>
            <a:ext cx="4948237" cy="3711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Succesfactoren</a:t>
            </a:r>
            <a:r>
              <a:rPr lang="en-US" dirty="0" smtClean="0"/>
              <a:t> </a:t>
            </a:r>
            <a:r>
              <a:rPr lang="en-US" dirty="0" err="1" smtClean="0"/>
              <a:t>bepalen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Uw</a:t>
            </a:r>
            <a:r>
              <a:rPr lang="en-US" dirty="0" smtClean="0"/>
              <a:t> </a:t>
            </a:r>
            <a:r>
              <a:rPr lang="en-US" dirty="0" err="1" smtClean="0"/>
              <a:t>eigen</a:t>
            </a:r>
            <a:r>
              <a:rPr lang="en-US" dirty="0" smtClean="0"/>
              <a:t> site </a:t>
            </a:r>
            <a:r>
              <a:rPr lang="en-US" dirty="0" err="1" smtClean="0"/>
              <a:t>beoordelen</a:t>
            </a:r>
            <a:endParaRPr lang="en-US" dirty="0" smtClean="0"/>
          </a:p>
          <a:p>
            <a:pPr lvl="1"/>
            <a:r>
              <a:rPr lang="en-US" dirty="0" err="1" smtClean="0"/>
              <a:t>Analyse</a:t>
            </a:r>
            <a:r>
              <a:rPr lang="en-US" dirty="0" smtClean="0"/>
              <a:t>: </a:t>
            </a:r>
            <a:r>
              <a:rPr lang="en-US" dirty="0" err="1" smtClean="0"/>
              <a:t>wat</a:t>
            </a:r>
            <a:r>
              <a:rPr lang="en-US" dirty="0" smtClean="0"/>
              <a:t> </a:t>
            </a:r>
            <a:r>
              <a:rPr lang="en-US" dirty="0" err="1" smtClean="0"/>
              <a:t>zijn</a:t>
            </a:r>
            <a:r>
              <a:rPr lang="en-US" dirty="0" smtClean="0"/>
              <a:t> de </a:t>
            </a:r>
            <a:r>
              <a:rPr lang="en-US" b="1" dirty="0" err="1" smtClean="0"/>
              <a:t>hoofdpunten</a:t>
            </a:r>
            <a:r>
              <a:rPr lang="en-US" dirty="0" smtClean="0"/>
              <a:t> die </a:t>
            </a:r>
            <a:r>
              <a:rPr lang="en-US" dirty="0" err="1" smtClean="0"/>
              <a:t>uw</a:t>
            </a:r>
            <a:r>
              <a:rPr lang="en-US" dirty="0" smtClean="0"/>
              <a:t> site </a:t>
            </a:r>
            <a:r>
              <a:rPr lang="en-US" dirty="0" err="1" smtClean="0"/>
              <a:t>moet</a:t>
            </a:r>
            <a:r>
              <a:rPr lang="en-US" dirty="0" smtClean="0"/>
              <a:t> </a:t>
            </a:r>
            <a:r>
              <a:rPr lang="en-US" dirty="0" err="1" smtClean="0"/>
              <a:t>communiceren</a:t>
            </a:r>
            <a:r>
              <a:rPr lang="en-US" dirty="0" smtClean="0"/>
              <a:t>/</a:t>
            </a:r>
            <a:r>
              <a:rPr lang="en-US" dirty="0" err="1" smtClean="0"/>
              <a:t>uitstralen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Pas </a:t>
            </a:r>
            <a:r>
              <a:rPr lang="en-US" dirty="0" err="1" smtClean="0"/>
              <a:t>hierop</a:t>
            </a:r>
            <a:r>
              <a:rPr lang="en-US" dirty="0" smtClean="0"/>
              <a:t> de </a:t>
            </a:r>
            <a:r>
              <a:rPr lang="en-US" b="1" dirty="0" smtClean="0"/>
              <a:t>top-8</a:t>
            </a:r>
            <a:r>
              <a:rPr lang="en-US" dirty="0" smtClean="0"/>
              <a:t> toe</a:t>
            </a:r>
          </a:p>
          <a:p>
            <a:pPr lvl="1"/>
            <a:r>
              <a:rPr lang="en-US" dirty="0" err="1" smtClean="0"/>
              <a:t>Maak</a:t>
            </a:r>
            <a:r>
              <a:rPr lang="en-US" dirty="0" smtClean="0"/>
              <a:t> </a:t>
            </a:r>
            <a:r>
              <a:rPr lang="en-US" dirty="0" err="1" smtClean="0"/>
              <a:t>keuzes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b="1" dirty="0" err="1" smtClean="0"/>
              <a:t>aanpassingen</a:t>
            </a:r>
            <a:r>
              <a:rPr lang="en-US" dirty="0" smtClean="0"/>
              <a:t> of </a:t>
            </a:r>
            <a:r>
              <a:rPr lang="en-US" b="1" dirty="0" err="1" smtClean="0"/>
              <a:t>compleet</a:t>
            </a:r>
            <a:r>
              <a:rPr lang="en-US" b="1" dirty="0" smtClean="0"/>
              <a:t> redesign</a:t>
            </a:r>
          </a:p>
          <a:p>
            <a:r>
              <a:rPr lang="en-US" dirty="0" err="1" smtClean="0"/>
              <a:t>Indien</a:t>
            </a:r>
            <a:r>
              <a:rPr lang="en-US" dirty="0" smtClean="0"/>
              <a:t> </a:t>
            </a:r>
            <a:r>
              <a:rPr lang="en-US" dirty="0" err="1" smtClean="0"/>
              <a:t>mogelijk</a:t>
            </a:r>
            <a:r>
              <a:rPr lang="en-US" dirty="0" smtClean="0"/>
              <a:t>: </a:t>
            </a:r>
            <a:r>
              <a:rPr lang="en-US" dirty="0" err="1" smtClean="0"/>
              <a:t>eerst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nulmeting</a:t>
            </a:r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Succesfactoren</a:t>
            </a:r>
            <a:r>
              <a:rPr lang="en-US" dirty="0" smtClean="0"/>
              <a:t> </a:t>
            </a:r>
            <a:r>
              <a:rPr lang="en-US" dirty="0" err="1" smtClean="0"/>
              <a:t>meten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Allerlei</a:t>
            </a:r>
            <a:r>
              <a:rPr lang="en-US" dirty="0" smtClean="0"/>
              <a:t> </a:t>
            </a:r>
            <a:r>
              <a:rPr lang="en-US" dirty="0" err="1" smtClean="0"/>
              <a:t>analysetools</a:t>
            </a:r>
            <a:r>
              <a:rPr lang="en-US" dirty="0" smtClean="0"/>
              <a:t> </a:t>
            </a:r>
            <a:r>
              <a:rPr lang="en-US" dirty="0" err="1" smtClean="0"/>
              <a:t>beschikbaar</a:t>
            </a:r>
            <a:endParaRPr lang="en-US" dirty="0"/>
          </a:p>
          <a:p>
            <a:pPr lvl="1"/>
            <a:r>
              <a:rPr lang="en-US" dirty="0" smtClean="0"/>
              <a:t>Gratis, </a:t>
            </a:r>
            <a:r>
              <a:rPr lang="en-US" dirty="0" err="1" smtClean="0"/>
              <a:t>betaald</a:t>
            </a:r>
            <a:endParaRPr lang="en-US" dirty="0" smtClean="0"/>
          </a:p>
          <a:p>
            <a:r>
              <a:rPr lang="en-US" dirty="0" smtClean="0"/>
              <a:t>1. </a:t>
            </a:r>
            <a:r>
              <a:rPr lang="en-US" dirty="0" err="1" smtClean="0"/>
              <a:t>Webserver</a:t>
            </a:r>
            <a:r>
              <a:rPr lang="en-US" dirty="0" smtClean="0"/>
              <a:t>-</a:t>
            </a:r>
            <a:r>
              <a:rPr lang="en-US" dirty="0" err="1" smtClean="0"/>
              <a:t>logboeken</a:t>
            </a:r>
            <a:r>
              <a:rPr lang="en-US" dirty="0" smtClean="0"/>
              <a:t> </a:t>
            </a:r>
            <a:r>
              <a:rPr lang="en-US" dirty="0" err="1" smtClean="0"/>
              <a:t>analyseren</a:t>
            </a:r>
            <a:endParaRPr lang="en-US" dirty="0" smtClean="0"/>
          </a:p>
          <a:p>
            <a:pPr lvl="1"/>
            <a:r>
              <a:rPr lang="nl-NL" dirty="0" err="1" smtClean="0">
                <a:hlinkClick r:id="rId2"/>
              </a:rPr>
              <a:t>wikipedia.org</a:t>
            </a:r>
            <a:r>
              <a:rPr lang="nl-NL" dirty="0" smtClean="0">
                <a:hlinkClick r:id="rId2"/>
              </a:rPr>
              <a:t>/</a:t>
            </a:r>
            <a:r>
              <a:rPr lang="nl-NL" dirty="0" err="1" smtClean="0">
                <a:hlinkClick r:id="rId2"/>
              </a:rPr>
              <a:t>wiki</a:t>
            </a:r>
            <a:r>
              <a:rPr lang="nl-NL" dirty="0" smtClean="0">
                <a:hlinkClick r:id="rId2"/>
              </a:rPr>
              <a:t>/Web_log_</a:t>
            </a:r>
            <a:r>
              <a:rPr lang="nl-NL" dirty="0" err="1" smtClean="0">
                <a:hlinkClick r:id="rId2"/>
              </a:rPr>
              <a:t>analysis</a:t>
            </a:r>
            <a:r>
              <a:rPr lang="nl-NL" dirty="0" smtClean="0">
                <a:hlinkClick r:id="rId2"/>
              </a:rPr>
              <a:t>_software</a:t>
            </a:r>
            <a:r>
              <a:rPr lang="nl-NL" dirty="0" smtClean="0"/>
              <a:t> </a:t>
            </a:r>
          </a:p>
          <a:p>
            <a:r>
              <a:rPr lang="en-US" dirty="0" smtClean="0"/>
              <a:t>2. Website-</a:t>
            </a:r>
            <a:r>
              <a:rPr lang="en-US" dirty="0" err="1" smtClean="0"/>
              <a:t>bezoek</a:t>
            </a:r>
            <a:r>
              <a:rPr lang="en-US" dirty="0" smtClean="0"/>
              <a:t> (via JavaScript-tracking)</a:t>
            </a:r>
          </a:p>
          <a:p>
            <a:pPr lvl="1"/>
            <a:r>
              <a:rPr lang="en-US" dirty="0" err="1" smtClean="0"/>
              <a:t>Bijvoorbeeld</a:t>
            </a:r>
            <a:r>
              <a:rPr lang="en-US" dirty="0" smtClean="0"/>
              <a:t> </a:t>
            </a:r>
            <a:r>
              <a:rPr lang="en-US" dirty="0" smtClean="0">
                <a:hlinkClick r:id="rId3"/>
              </a:rPr>
              <a:t>Google Analytics</a:t>
            </a:r>
            <a:r>
              <a:rPr lang="en-US" dirty="0" smtClean="0"/>
              <a:t> (gratis)</a:t>
            </a:r>
          </a:p>
          <a:p>
            <a:pPr lvl="1"/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Analytics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Enorm</a:t>
            </a:r>
            <a:r>
              <a:rPr lang="en-US" dirty="0" smtClean="0"/>
              <a:t> </a:t>
            </a:r>
            <a:r>
              <a:rPr lang="en-US" dirty="0" err="1" smtClean="0"/>
              <a:t>uitgebreide</a:t>
            </a:r>
            <a:r>
              <a:rPr lang="en-US" dirty="0" smtClean="0"/>
              <a:t> </a:t>
            </a:r>
            <a:r>
              <a:rPr lang="en-US" dirty="0" err="1" smtClean="0"/>
              <a:t>statistieken</a:t>
            </a:r>
            <a:endParaRPr lang="en-US" dirty="0" smtClean="0"/>
          </a:p>
          <a:p>
            <a:r>
              <a:rPr lang="en-US" dirty="0" smtClean="0"/>
              <a:t>Te </a:t>
            </a:r>
            <a:r>
              <a:rPr lang="en-US" dirty="0" err="1" smtClean="0"/>
              <a:t>combineren</a:t>
            </a:r>
            <a:r>
              <a:rPr lang="en-US" dirty="0" smtClean="0"/>
              <a:t> met </a:t>
            </a:r>
            <a:r>
              <a:rPr lang="en-US" dirty="0" err="1" smtClean="0"/>
              <a:t>Adsense</a:t>
            </a:r>
            <a:r>
              <a:rPr lang="en-US" dirty="0" smtClean="0"/>
              <a:t>/</a:t>
            </a:r>
            <a:r>
              <a:rPr lang="en-US" dirty="0" err="1" smtClean="0"/>
              <a:t>Adwords-campagnes</a:t>
            </a:r>
            <a:endParaRPr lang="en-US" dirty="0" smtClean="0"/>
          </a:p>
          <a:p>
            <a:r>
              <a:rPr lang="en-US" dirty="0" err="1" smtClean="0"/>
              <a:t>Finetuning</a:t>
            </a:r>
            <a:r>
              <a:rPr lang="en-US" dirty="0" smtClean="0"/>
              <a:t> </a:t>
            </a:r>
            <a:r>
              <a:rPr lang="en-US" dirty="0" err="1" smtClean="0"/>
              <a:t>mogelijk</a:t>
            </a:r>
            <a:r>
              <a:rPr lang="en-US" dirty="0" smtClean="0"/>
              <a:t> op </a:t>
            </a:r>
            <a:r>
              <a:rPr lang="en-US" dirty="0" err="1" smtClean="0"/>
              <a:t>zeer</a:t>
            </a:r>
            <a:r>
              <a:rPr lang="en-US" dirty="0" smtClean="0"/>
              <a:t> </a:t>
            </a:r>
            <a:r>
              <a:rPr lang="en-US" dirty="0" err="1" smtClean="0"/>
              <a:t>specifiek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Steile</a:t>
            </a:r>
            <a:r>
              <a:rPr lang="en-US" dirty="0" smtClean="0"/>
              <a:t> </a:t>
            </a:r>
            <a:r>
              <a:rPr lang="en-US" dirty="0" err="1" smtClean="0"/>
              <a:t>leercurve</a:t>
            </a:r>
            <a:r>
              <a:rPr lang="en-US" dirty="0" smtClean="0"/>
              <a:t> (“</a:t>
            </a:r>
            <a:r>
              <a:rPr lang="en-US" dirty="0" err="1" smtClean="0"/>
              <a:t>bomen</a:t>
            </a:r>
            <a:r>
              <a:rPr lang="en-US" dirty="0" smtClean="0"/>
              <a:t> &amp; </a:t>
            </a:r>
            <a:r>
              <a:rPr lang="en-US" dirty="0" err="1" smtClean="0"/>
              <a:t>bos</a:t>
            </a:r>
            <a:r>
              <a:rPr lang="en-US" dirty="0" smtClean="0"/>
              <a:t>”)</a:t>
            </a:r>
          </a:p>
          <a:p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 smtClean="0"/>
              <a:t>gegevens</a:t>
            </a:r>
            <a:r>
              <a:rPr lang="en-US" dirty="0" smtClean="0"/>
              <a:t> </a:t>
            </a:r>
            <a:r>
              <a:rPr lang="en-US" dirty="0" err="1" smtClean="0"/>
              <a:t>lopen</a:t>
            </a:r>
            <a:r>
              <a:rPr lang="en-US" dirty="0" smtClean="0"/>
              <a:t> via Google (en </a:t>
            </a:r>
            <a:r>
              <a:rPr lang="en-US" dirty="0" err="1" smtClean="0"/>
              <a:t>blijven</a:t>
            </a:r>
            <a:r>
              <a:rPr lang="en-US" dirty="0" smtClean="0"/>
              <a:t> </a:t>
            </a:r>
            <a:r>
              <a:rPr lang="en-US" dirty="0" err="1" smtClean="0"/>
              <a:t>niet</a:t>
            </a:r>
            <a:r>
              <a:rPr lang="en-US" dirty="0" smtClean="0"/>
              <a:t> </a:t>
            </a:r>
            <a:r>
              <a:rPr lang="en-US" dirty="0" err="1" smtClean="0"/>
              <a:t>binnen</a:t>
            </a:r>
            <a:r>
              <a:rPr lang="en-US" dirty="0" smtClean="0"/>
              <a:t> </a:t>
            </a:r>
            <a:r>
              <a:rPr lang="en-US" dirty="0" err="1" smtClean="0"/>
              <a:t>uw</a:t>
            </a:r>
            <a:r>
              <a:rPr lang="en-US" dirty="0" smtClean="0"/>
              <a:t> </a:t>
            </a:r>
            <a:r>
              <a:rPr lang="en-US" dirty="0" err="1" smtClean="0"/>
              <a:t>bedrijf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Lastig</a:t>
            </a:r>
            <a:r>
              <a:rPr lang="en-US" dirty="0" smtClean="0"/>
              <a:t> </a:t>
            </a:r>
            <a:r>
              <a:rPr lang="en-US" dirty="0" err="1" smtClean="0"/>
              <a:t>eenduidige</a:t>
            </a:r>
            <a:r>
              <a:rPr lang="en-US" dirty="0" smtClean="0"/>
              <a:t> </a:t>
            </a:r>
            <a:r>
              <a:rPr lang="en-US" dirty="0" err="1" smtClean="0"/>
              <a:t>rapportage</a:t>
            </a:r>
            <a:r>
              <a:rPr lang="en-US" dirty="0" smtClean="0"/>
              <a:t> door </a:t>
            </a:r>
            <a:r>
              <a:rPr lang="en-US" i="1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veel</a:t>
            </a:r>
            <a:r>
              <a:rPr lang="en-US" dirty="0" smtClean="0"/>
              <a:t> </a:t>
            </a:r>
            <a:r>
              <a:rPr lang="en-US" dirty="0" err="1" smtClean="0"/>
              <a:t>opties</a:t>
            </a:r>
            <a:r>
              <a:rPr lang="en-US" dirty="0" smtClean="0"/>
              <a:t>.</a:t>
            </a:r>
            <a:endParaRPr lang="nl-NL" dirty="0"/>
          </a:p>
        </p:txBody>
      </p:sp>
      <p:sp>
        <p:nvSpPr>
          <p:cNvPr id="5" name="Plus 4"/>
          <p:cNvSpPr/>
          <p:nvPr/>
        </p:nvSpPr>
        <p:spPr>
          <a:xfrm>
            <a:off x="-4770" y="1562100"/>
            <a:ext cx="1071570" cy="1000132"/>
          </a:xfrm>
          <a:prstGeom prst="mathPlu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6" name="Min 5"/>
          <p:cNvSpPr/>
          <p:nvPr/>
        </p:nvSpPr>
        <p:spPr>
          <a:xfrm>
            <a:off x="7929554" y="1538282"/>
            <a:ext cx="1214446" cy="785818"/>
          </a:xfrm>
          <a:prstGeom prst="mathMinu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PPT91F0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05" y="1342771"/>
            <a:ext cx="6000792" cy="4245352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Analytics Dashboard</a:t>
            </a:r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Analytics </a:t>
            </a:r>
            <a:r>
              <a:rPr lang="en-US" dirty="0" err="1" smtClean="0"/>
              <a:t>detailpagina</a:t>
            </a:r>
            <a:endParaRPr lang="nl-NL" dirty="0"/>
          </a:p>
        </p:txBody>
      </p:sp>
      <p:pic>
        <p:nvPicPr>
          <p:cNvPr id="3" name="Afbeelding 2" descr="PPT574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1465440"/>
            <a:ext cx="6143668" cy="39235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Samenvattend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57200" y="1333500"/>
            <a:ext cx="8229600" cy="416720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Bepaal</a:t>
            </a:r>
            <a:r>
              <a:rPr lang="en-US" dirty="0" smtClean="0"/>
              <a:t> </a:t>
            </a:r>
            <a:r>
              <a:rPr lang="en-US" dirty="0" err="1" smtClean="0"/>
              <a:t>eerst</a:t>
            </a:r>
            <a:r>
              <a:rPr lang="en-US" dirty="0" smtClean="0"/>
              <a:t> </a:t>
            </a:r>
            <a:r>
              <a:rPr lang="en-US" dirty="0" err="1" smtClean="0"/>
              <a:t>succesfactoren</a:t>
            </a:r>
            <a:r>
              <a:rPr lang="en-US" dirty="0" smtClean="0"/>
              <a:t> van </a:t>
            </a:r>
            <a:r>
              <a:rPr lang="en-US" dirty="0" err="1" smtClean="0"/>
              <a:t>uw</a:t>
            </a:r>
            <a:r>
              <a:rPr lang="en-US" dirty="0" smtClean="0"/>
              <a:t> site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Voer</a:t>
            </a:r>
            <a:r>
              <a:rPr lang="en-US" dirty="0" smtClean="0"/>
              <a:t> 4-6 </a:t>
            </a:r>
            <a:r>
              <a:rPr lang="en-US" dirty="0" err="1" smtClean="0"/>
              <a:t>weken</a:t>
            </a:r>
            <a:r>
              <a:rPr lang="en-US" dirty="0" smtClean="0"/>
              <a:t> ‘</a:t>
            </a:r>
            <a:r>
              <a:rPr lang="en-US" dirty="0" err="1" smtClean="0"/>
              <a:t>nulmeting</a:t>
            </a:r>
            <a:r>
              <a:rPr lang="en-US" dirty="0" smtClean="0"/>
              <a:t>’ </a:t>
            </a:r>
            <a:r>
              <a:rPr lang="en-US" dirty="0" err="1" smtClean="0"/>
              <a:t>uit</a:t>
            </a:r>
            <a:r>
              <a:rPr lang="en-US" dirty="0" smtClean="0"/>
              <a:t> via Google Analytics (GA)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Voer</a:t>
            </a:r>
            <a:r>
              <a:rPr lang="en-US" dirty="0" smtClean="0"/>
              <a:t> </a:t>
            </a:r>
            <a:r>
              <a:rPr lang="en-US" dirty="0" err="1" smtClean="0"/>
              <a:t>aanpassingen</a:t>
            </a:r>
            <a:r>
              <a:rPr lang="en-US" dirty="0" smtClean="0"/>
              <a:t> door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Bekijk</a:t>
            </a:r>
            <a:r>
              <a:rPr lang="en-US" dirty="0" smtClean="0"/>
              <a:t> 4-6 </a:t>
            </a:r>
            <a:r>
              <a:rPr lang="en-US" dirty="0" err="1" smtClean="0"/>
              <a:t>weken</a:t>
            </a:r>
            <a:r>
              <a:rPr lang="en-US" dirty="0" smtClean="0"/>
              <a:t> later de </a:t>
            </a:r>
            <a:r>
              <a:rPr lang="en-US" dirty="0" err="1" smtClean="0"/>
              <a:t>wijzigingen</a:t>
            </a:r>
            <a:r>
              <a:rPr lang="en-US" dirty="0" smtClean="0"/>
              <a:t> via GA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Gebruik</a:t>
            </a:r>
            <a:r>
              <a:rPr lang="en-US" dirty="0" smtClean="0"/>
              <a:t> de </a:t>
            </a:r>
            <a:r>
              <a:rPr lang="en-US" dirty="0" err="1" smtClean="0"/>
              <a:t>opties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Doelen</a:t>
            </a:r>
            <a:r>
              <a:rPr lang="en-US" dirty="0" smtClean="0"/>
              <a:t>, </a:t>
            </a:r>
            <a:r>
              <a:rPr lang="en-US" dirty="0" err="1" smtClean="0"/>
              <a:t>Conversie</a:t>
            </a:r>
            <a:r>
              <a:rPr lang="en-US" dirty="0" smtClean="0"/>
              <a:t> en </a:t>
            </a:r>
            <a:r>
              <a:rPr lang="en-US" dirty="0" err="1" smtClean="0"/>
              <a:t>Klikpatronen</a:t>
            </a:r>
            <a:r>
              <a:rPr lang="en-US" dirty="0" smtClean="0"/>
              <a:t> van GA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optimalisatie</a:t>
            </a:r>
            <a:r>
              <a:rPr lang="en-US" dirty="0" smtClean="0"/>
              <a:t> van de site</a:t>
            </a:r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Uit</a:t>
            </a:r>
            <a:r>
              <a:rPr lang="en-US" dirty="0" smtClean="0"/>
              <a:t> de </a:t>
            </a:r>
            <a:r>
              <a:rPr lang="en-US" dirty="0" err="1" smtClean="0"/>
              <a:t>zaal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>
                <a:hlinkClick r:id="rId2"/>
              </a:rPr>
              <a:t>Rabobank</a:t>
            </a:r>
            <a:r>
              <a:rPr lang="en-US" dirty="0" smtClean="0">
                <a:hlinkClick r:id="rId2"/>
              </a:rPr>
              <a:t> </a:t>
            </a:r>
            <a:r>
              <a:rPr lang="en-US" dirty="0" err="1" smtClean="0">
                <a:hlinkClick r:id="rId2"/>
              </a:rPr>
              <a:t>Zuidwest-Drenthe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Van Steen en </a:t>
            </a:r>
            <a:r>
              <a:rPr lang="en-US" dirty="0" err="1" smtClean="0">
                <a:hlinkClick r:id="rId3"/>
              </a:rPr>
              <a:t>Pronk</a:t>
            </a:r>
            <a:r>
              <a:rPr lang="en-US" dirty="0" smtClean="0">
                <a:hlinkClick r:id="rId3"/>
              </a:rPr>
              <a:t> – </a:t>
            </a:r>
            <a:r>
              <a:rPr lang="en-US" dirty="0" err="1" smtClean="0">
                <a:hlinkClick r:id="rId3"/>
              </a:rPr>
              <a:t>advocaten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Robert </a:t>
            </a:r>
            <a:r>
              <a:rPr lang="en-US" dirty="0" err="1" smtClean="0">
                <a:hlinkClick r:id="rId4"/>
              </a:rPr>
              <a:t>Bos</a:t>
            </a:r>
            <a:r>
              <a:rPr lang="en-US" dirty="0" smtClean="0">
                <a:hlinkClick r:id="rId4"/>
              </a:rPr>
              <a:t> </a:t>
            </a:r>
            <a:r>
              <a:rPr lang="en-US" dirty="0" err="1" smtClean="0">
                <a:hlinkClick r:id="rId4"/>
              </a:rPr>
              <a:t>Opticiens</a:t>
            </a:r>
            <a:endParaRPr lang="en-US" dirty="0" smtClean="0"/>
          </a:p>
          <a:p>
            <a:r>
              <a:rPr lang="en-US" dirty="0" smtClean="0"/>
              <a:t>…</a:t>
            </a:r>
            <a:endParaRPr lang="nl-NL" dirty="0"/>
          </a:p>
        </p:txBody>
      </p:sp>
      <p:pic>
        <p:nvPicPr>
          <p:cNvPr id="58370" name="Picture 2" descr="C:\Users\Peter Kassenaar\Desktop\rabo.png">
            <a:hlinkClick r:id="rId2"/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3643318"/>
            <a:ext cx="2286016" cy="1662278"/>
          </a:xfrm>
          <a:prstGeom prst="rect">
            <a:avLst/>
          </a:prstGeom>
          <a:noFill/>
        </p:spPr>
      </p:pic>
      <p:pic>
        <p:nvPicPr>
          <p:cNvPr id="58371" name="Picture 3" descr="C:\Users\Peter Kassenaar\Desktop\steen_pronk.png">
            <a:hlinkClick r:id="rId3"/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7554" y="3676060"/>
            <a:ext cx="2214578" cy="1610332"/>
          </a:xfrm>
          <a:prstGeom prst="rect">
            <a:avLst/>
          </a:prstGeom>
          <a:noFill/>
        </p:spPr>
      </p:pic>
      <p:pic>
        <p:nvPicPr>
          <p:cNvPr id="58372" name="Picture 4" descr="C:\Users\Peter Kassenaar\Desktop\robert_bos.png">
            <a:hlinkClick r:id="rId4"/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86446" y="3676060"/>
            <a:ext cx="2214578" cy="161033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&amp; hyperlinks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Webdesign</a:t>
            </a:r>
            <a:r>
              <a:rPr lang="en-US" dirty="0" smtClean="0"/>
              <a:t> from scratch – </a:t>
            </a:r>
            <a:r>
              <a:rPr lang="en-US" dirty="0" smtClean="0">
                <a:hlinkClick r:id="rId2"/>
              </a:rPr>
              <a:t>designing navigation</a:t>
            </a:r>
            <a:endParaRPr lang="en-US" dirty="0" smtClean="0"/>
          </a:p>
          <a:p>
            <a:r>
              <a:rPr lang="en-US" dirty="0" smtClean="0"/>
              <a:t>Smashing Magazine – </a:t>
            </a:r>
            <a:r>
              <a:rPr lang="en-US" dirty="0" smtClean="0">
                <a:hlinkClick r:id="rId3"/>
              </a:rPr>
              <a:t>principles of effective web design</a:t>
            </a:r>
            <a:endParaRPr lang="en-US" dirty="0" smtClean="0"/>
          </a:p>
          <a:p>
            <a:r>
              <a:rPr lang="en-US" dirty="0" smtClean="0"/>
              <a:t>Bigbooster.com – </a:t>
            </a:r>
            <a:r>
              <a:rPr lang="en-US" dirty="0" smtClean="0">
                <a:hlinkClick r:id="rId4"/>
              </a:rPr>
              <a:t>maximize </a:t>
            </a:r>
            <a:r>
              <a:rPr lang="en-US" dirty="0" err="1" smtClean="0">
                <a:hlinkClick r:id="rId4"/>
              </a:rPr>
              <a:t>efficiëncy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Google analytics</a:t>
            </a:r>
            <a:endParaRPr lang="en-US" dirty="0" smtClean="0"/>
          </a:p>
          <a:p>
            <a:r>
              <a:rPr lang="en-US" dirty="0" err="1" smtClean="0">
                <a:hlinkClick r:id="rId6"/>
              </a:rPr>
              <a:t>Webtrends</a:t>
            </a:r>
            <a:r>
              <a:rPr lang="en-US" dirty="0" smtClean="0">
                <a:hlinkClick r:id="rId6"/>
              </a:rPr>
              <a:t> software</a:t>
            </a:r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Discussie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Vragen</a:t>
            </a:r>
            <a:r>
              <a:rPr lang="en-US" dirty="0" smtClean="0"/>
              <a:t>? </a:t>
            </a:r>
            <a:r>
              <a:rPr lang="en-US" dirty="0" err="1" smtClean="0"/>
              <a:t>Opmerkingen</a:t>
            </a:r>
            <a:r>
              <a:rPr lang="en-US" dirty="0" smtClean="0"/>
              <a:t>?</a:t>
            </a:r>
            <a:endParaRPr lang="nl-NL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42910" y="2214557"/>
            <a:ext cx="8135629" cy="2129831"/>
            <a:chOff x="362" y="2894"/>
            <a:chExt cx="4507" cy="870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362" y="2894"/>
              <a:ext cx="4507" cy="4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Ctr="1"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r>
                <a:rPr lang="nl-NL" sz="6000" b="1" cap="all" dirty="0">
                  <a:ln w="0"/>
                  <a:gradFill flip="none">
                    <a:gsLst>
                      <a:gs pos="0">
                        <a:schemeClr val="accent1">
                          <a:tint val="75000"/>
                          <a:shade val="75000"/>
                          <a:satMod val="170000"/>
                        </a:schemeClr>
                      </a:gs>
                      <a:gs pos="49000">
                        <a:schemeClr val="accent1">
                          <a:tint val="88000"/>
                          <a:shade val="65000"/>
                          <a:satMod val="172000"/>
                        </a:schemeClr>
                      </a:gs>
                      <a:gs pos="50000">
                        <a:schemeClr val="accent1">
                          <a:shade val="65000"/>
                          <a:satMod val="130000"/>
                        </a:schemeClr>
                      </a:gs>
                      <a:gs pos="92000">
                        <a:schemeClr val="accent1">
                          <a:shade val="50000"/>
                          <a:satMod val="120000"/>
                        </a:schemeClr>
                      </a:gs>
                      <a:gs pos="100000">
                        <a:schemeClr val="accent1">
                          <a:shade val="48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reflection blurRad="12700" stA="50000" endPos="50000" dist="5000" dir="5400000" sy="-100000" rotWithShape="0"/>
                  </a:effectLst>
                </a:rPr>
                <a:t>Bedankt voor uw 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787" y="3349"/>
              <a:ext cx="2653" cy="4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anchorCtr="1"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r>
                <a:rPr lang="nl-NL" sz="6000" b="1" cap="all" dirty="0">
                  <a:ln w="0"/>
                  <a:gradFill flip="none">
                    <a:gsLst>
                      <a:gs pos="0">
                        <a:schemeClr val="accent1">
                          <a:tint val="75000"/>
                          <a:shade val="75000"/>
                          <a:satMod val="170000"/>
                        </a:schemeClr>
                      </a:gs>
                      <a:gs pos="49000">
                        <a:schemeClr val="accent1">
                          <a:tint val="88000"/>
                          <a:shade val="65000"/>
                          <a:satMod val="172000"/>
                        </a:schemeClr>
                      </a:gs>
                      <a:gs pos="50000">
                        <a:schemeClr val="accent1">
                          <a:shade val="65000"/>
                          <a:satMod val="130000"/>
                        </a:schemeClr>
                      </a:gs>
                      <a:gs pos="92000">
                        <a:schemeClr val="accent1">
                          <a:shade val="50000"/>
                          <a:satMod val="120000"/>
                        </a:schemeClr>
                      </a:gs>
                      <a:gs pos="100000">
                        <a:schemeClr val="accent1">
                          <a:shade val="48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reflection blurRad="12700" stA="50000" endPos="50000" dist="5000" dir="5400000" sy="-100000" rotWithShape="0"/>
                  </a:effectLst>
                </a:rPr>
                <a:t>aandacht</a:t>
              </a:r>
            </a:p>
          </p:txBody>
        </p:sp>
      </p:grpSp>
      <p:pic>
        <p:nvPicPr>
          <p:cNvPr id="7" name="Afbeelding 6" descr="PPTE134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8214" y="5072078"/>
            <a:ext cx="757133" cy="526512"/>
          </a:xfrm>
          <a:prstGeom prst="rect">
            <a:avLst/>
          </a:prstGeom>
        </p:spPr>
      </p:pic>
      <p:pic>
        <p:nvPicPr>
          <p:cNvPr id="8" name="Picture 1" descr="\\ws2003\Freecom_X\users\peter\data\Mijn afbeeldingen\logo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72396" y="5072078"/>
            <a:ext cx="752497" cy="51366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mp="http://schemas.microsoft.com/office/mac/powerpoint/2008/main" xmlns:mv="urn:schemas-microsoft-com:mac:vml" xmlns="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 </a:t>
            </a:r>
            <a:r>
              <a:rPr lang="en-US" dirty="0" err="1" smtClean="0"/>
              <a:t>Efficiëncy</a:t>
            </a:r>
            <a:r>
              <a:rPr lang="en-US" dirty="0" smtClean="0"/>
              <a:t> top-8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514350" indent="-514350"/>
            <a:r>
              <a:rPr lang="en-US" dirty="0" err="1" smtClean="0"/>
              <a:t>Laat</a:t>
            </a:r>
            <a:r>
              <a:rPr lang="en-US" dirty="0" smtClean="0"/>
              <a:t> </a:t>
            </a:r>
            <a:r>
              <a:rPr lang="en-US" dirty="0" err="1" smtClean="0"/>
              <a:t>bezoekers</a:t>
            </a:r>
            <a:r>
              <a:rPr lang="en-US" dirty="0" smtClean="0"/>
              <a:t> </a:t>
            </a:r>
            <a:r>
              <a:rPr lang="en-US" dirty="0" err="1" smtClean="0"/>
              <a:t>niet</a:t>
            </a:r>
            <a:r>
              <a:rPr lang="en-US" dirty="0" smtClean="0"/>
              <a:t> </a:t>
            </a:r>
            <a:r>
              <a:rPr lang="en-US" dirty="0" err="1" smtClean="0"/>
              <a:t>nadenken</a:t>
            </a:r>
            <a:endParaRPr lang="en-US" dirty="0" smtClean="0"/>
          </a:p>
          <a:p>
            <a:pPr marL="514350" indent="-514350"/>
            <a:r>
              <a:rPr lang="en-US" dirty="0" err="1" smtClean="0"/>
              <a:t>Bezoekers</a:t>
            </a:r>
            <a:r>
              <a:rPr lang="en-US" dirty="0" smtClean="0"/>
              <a:t> </a:t>
            </a:r>
            <a:r>
              <a:rPr lang="en-US" dirty="0" err="1" smtClean="0"/>
              <a:t>hebben</a:t>
            </a:r>
            <a:r>
              <a:rPr lang="en-US" dirty="0" smtClean="0"/>
              <a:t> </a:t>
            </a:r>
            <a:r>
              <a:rPr lang="en-US" dirty="0" err="1" smtClean="0"/>
              <a:t>haast</a:t>
            </a:r>
            <a:endParaRPr lang="en-US" dirty="0" smtClean="0"/>
          </a:p>
          <a:p>
            <a:pPr marL="514350" indent="-514350"/>
            <a:r>
              <a:rPr lang="en-US" dirty="0" err="1" smtClean="0"/>
              <a:t>Laat</a:t>
            </a:r>
            <a:r>
              <a:rPr lang="en-US" dirty="0" smtClean="0"/>
              <a:t> </a:t>
            </a:r>
            <a:r>
              <a:rPr lang="en-US" dirty="0" err="1" smtClean="0"/>
              <a:t>gebruikers</a:t>
            </a:r>
            <a:r>
              <a:rPr lang="en-US" dirty="0" smtClean="0"/>
              <a:t> </a:t>
            </a:r>
            <a:r>
              <a:rPr lang="en-US" dirty="0" err="1" smtClean="0"/>
              <a:t>zoeken</a:t>
            </a:r>
            <a:endParaRPr lang="en-US" dirty="0" smtClean="0"/>
          </a:p>
          <a:p>
            <a:pPr marL="514350" indent="-514350"/>
            <a:r>
              <a:rPr lang="en-US" dirty="0" err="1" smtClean="0"/>
              <a:t>Effectief</a:t>
            </a:r>
            <a:r>
              <a:rPr lang="en-US" dirty="0" smtClean="0"/>
              <a:t> </a:t>
            </a:r>
            <a:r>
              <a:rPr lang="en-US" dirty="0" err="1" smtClean="0"/>
              <a:t>tekstgebruik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nl-NL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err="1" smtClean="0"/>
              <a:t>Eenvoudige</a:t>
            </a:r>
            <a:r>
              <a:rPr lang="en-US" dirty="0" smtClean="0"/>
              <a:t> lay-out</a:t>
            </a:r>
          </a:p>
          <a:p>
            <a:r>
              <a:rPr lang="en-US" dirty="0" err="1" smtClean="0"/>
              <a:t>Gebruik</a:t>
            </a:r>
            <a:r>
              <a:rPr lang="en-US" dirty="0" smtClean="0"/>
              <a:t> van </a:t>
            </a:r>
            <a:r>
              <a:rPr lang="en-US" dirty="0" err="1" smtClean="0"/>
              <a:t>witruimte</a:t>
            </a:r>
            <a:endParaRPr lang="en-US" dirty="0" smtClean="0"/>
          </a:p>
          <a:p>
            <a:r>
              <a:rPr lang="en-US" dirty="0" err="1" smtClean="0"/>
              <a:t>Maak</a:t>
            </a:r>
            <a:r>
              <a:rPr lang="en-US" dirty="0" smtClean="0"/>
              <a:t> </a:t>
            </a:r>
            <a:r>
              <a:rPr lang="en-US" dirty="0" err="1" smtClean="0"/>
              <a:t>gebruik</a:t>
            </a:r>
            <a:r>
              <a:rPr lang="en-US" dirty="0" smtClean="0"/>
              <a:t> van </a:t>
            </a:r>
            <a:r>
              <a:rPr lang="en-US" dirty="0" err="1" smtClean="0"/>
              <a:t>conventies</a:t>
            </a:r>
            <a:endParaRPr lang="en-US" dirty="0" smtClean="0"/>
          </a:p>
          <a:p>
            <a:r>
              <a:rPr lang="en-US" dirty="0" err="1" smtClean="0"/>
              <a:t>Testen</a:t>
            </a:r>
            <a:r>
              <a:rPr lang="en-US" dirty="0" smtClean="0"/>
              <a:t>, </a:t>
            </a:r>
            <a:r>
              <a:rPr lang="en-US" dirty="0" err="1" smtClean="0"/>
              <a:t>testen</a:t>
            </a:r>
            <a:r>
              <a:rPr lang="en-US" dirty="0" smtClean="0"/>
              <a:t>, </a:t>
            </a:r>
            <a:r>
              <a:rPr lang="en-US" dirty="0" err="1" smtClean="0"/>
              <a:t>testen</a:t>
            </a:r>
            <a:endParaRPr lang="en-US" dirty="0" smtClean="0"/>
          </a:p>
          <a:p>
            <a:endParaRPr lang="en-US" dirty="0" smtClean="0"/>
          </a:p>
          <a:p>
            <a:endParaRPr lang="nl-NL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an">
  <a:themeElements>
    <a:clrScheme name="Media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295</TotalTime>
  <Words>827</Words>
  <Application>Microsoft Office PowerPoint</Application>
  <PresentationFormat>Diavoorstelling (16:10)</PresentationFormat>
  <Paragraphs>156</Paragraphs>
  <Slides>34</Slides>
  <Notes>0</Notes>
  <HiddenSlides>0</HiddenSlides>
  <MMClips>1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34</vt:i4>
      </vt:variant>
    </vt:vector>
  </HeadingPairs>
  <TitlesOfParts>
    <vt:vector size="35" baseType="lpstr">
      <vt:lpstr>Mediaan</vt:lpstr>
      <vt:lpstr>Hoe efficiënt is uw website?</vt:lpstr>
      <vt:lpstr>Agenda</vt:lpstr>
      <vt:lpstr>Wie is Peter Kassenaar?</vt:lpstr>
      <vt:lpstr>Referenties</vt:lpstr>
      <vt:lpstr>Wat is efficiëncy?</vt:lpstr>
      <vt:lpstr>Efficiëncy vs. Effectiviteit</vt:lpstr>
      <vt:lpstr>De Efficiëncy top-8</vt:lpstr>
      <vt:lpstr>Efficiënte websites bouwen…</vt:lpstr>
      <vt:lpstr>Laat bezoekers niet nadenken</vt:lpstr>
      <vt:lpstr>Wat verkoopt dit bedrijf?</vt:lpstr>
      <vt:lpstr>2. Bezoekers hebben haast!</vt:lpstr>
      <vt:lpstr>Wat registreert het makkelijkst?</vt:lpstr>
      <vt:lpstr>3. Laat gebruikers zoeken</vt:lpstr>
      <vt:lpstr>Zoeken</vt:lpstr>
      <vt:lpstr>4. Gebruik tekst effectief</vt:lpstr>
      <vt:lpstr>Tekstgebruik</vt:lpstr>
      <vt:lpstr>5. Houd lay-out eenvoudig</vt:lpstr>
      <vt:lpstr>Vreemde taal – toch duidelijk</vt:lpstr>
      <vt:lpstr>6. Wees niet bang voor witruimte</vt:lpstr>
      <vt:lpstr>Gebruik witruimte – het resultaat</vt:lpstr>
      <vt:lpstr>7. Maak gebruik van conventies</vt:lpstr>
      <vt:lpstr>Twee (zeer) verschillende krantensites. Maar: vergelijkbare lay-outconventies</vt:lpstr>
      <vt:lpstr>8. Testen, testen, testen</vt:lpstr>
      <vt:lpstr>Gebruikerstesten in praktijk</vt:lpstr>
      <vt:lpstr>Succesfactoren bepalen</vt:lpstr>
      <vt:lpstr>Succesfactoren meten</vt:lpstr>
      <vt:lpstr>Google Analytics</vt:lpstr>
      <vt:lpstr>Google Analytics Dashboard</vt:lpstr>
      <vt:lpstr>Google Analytics detailpagina</vt:lpstr>
      <vt:lpstr>Samenvattend</vt:lpstr>
      <vt:lpstr>Uit de zaal</vt:lpstr>
      <vt:lpstr>Tips &amp; hyperlinks</vt:lpstr>
      <vt:lpstr>Discussie</vt:lpstr>
      <vt:lpstr>De Efficiëncy top-8</vt:lpstr>
    </vt:vector>
  </TitlesOfParts>
  <Company>Kassenaar IT Services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Hoe efficiënt is uw website?</dc:title>
  <dc:subject>Usability</dc:subject>
  <dc:creator>Peter Kassenaar</dc:creator>
  <cp:keywords>!Pet Hoogeveen</cp:keywords>
  <cp:lastModifiedBy>Peter Kassenaar</cp:lastModifiedBy>
  <cp:revision>36</cp:revision>
  <dcterms:created xsi:type="dcterms:W3CDTF">2008-09-26T07:40:33Z</dcterms:created>
  <dcterms:modified xsi:type="dcterms:W3CDTF">2008-10-02T07:39:28Z</dcterms:modified>
  <cp:contentStatus>gereed</cp:contentStatus>
</cp:coreProperties>
</file>